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8FB4D5"/>
    <a:srgbClr val="BA859A"/>
    <a:srgbClr val="6D9DD7"/>
    <a:srgbClr val="AFFEFF"/>
    <a:srgbClr val="BE5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8" d="100"/>
          <a:sy n="68" d="100"/>
        </p:scale>
        <p:origin x="141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o Longoria" userId="0c6a4775-199b-4f48-9af5-0af8ccd11c27" providerId="ADAL" clId="{6EAFBF09-A3CA-49F7-91AB-BBB58C04688E}"/>
    <pc:docChg chg="undo redo custSel addSld modSld">
      <pc:chgData name="Rolando Longoria" userId="0c6a4775-199b-4f48-9af5-0af8ccd11c27" providerId="ADAL" clId="{6EAFBF09-A3CA-49F7-91AB-BBB58C04688E}" dt="2025-02-12T20:10:08.399" v="3566" actId="20577"/>
      <pc:docMkLst>
        <pc:docMk/>
      </pc:docMkLst>
      <pc:sldChg chg="modSp mod">
        <pc:chgData name="Rolando Longoria" userId="0c6a4775-199b-4f48-9af5-0af8ccd11c27" providerId="ADAL" clId="{6EAFBF09-A3CA-49F7-91AB-BBB58C04688E}" dt="2025-02-12T15:21:15.604" v="69" actId="1076"/>
        <pc:sldMkLst>
          <pc:docMk/>
          <pc:sldMk cId="1835822824" sldId="256"/>
        </pc:sldMkLst>
        <pc:spChg chg="mod">
          <ac:chgData name="Rolando Longoria" userId="0c6a4775-199b-4f48-9af5-0af8ccd11c27" providerId="ADAL" clId="{6EAFBF09-A3CA-49F7-91AB-BBB58C04688E}" dt="2025-02-12T15:21:15.604" v="69" actId="1076"/>
          <ac:spMkLst>
            <pc:docMk/>
            <pc:sldMk cId="1835822824" sldId="256"/>
            <ac:spMk id="2" creationId="{349F9077-9014-4691-B6C2-31C36622962F}"/>
          </ac:spMkLst>
        </pc:spChg>
        <pc:spChg chg="mod">
          <ac:chgData name="Rolando Longoria" userId="0c6a4775-199b-4f48-9af5-0af8ccd11c27" providerId="ADAL" clId="{6EAFBF09-A3CA-49F7-91AB-BBB58C04688E}" dt="2025-02-12T15:21:11.962" v="68" actId="1076"/>
          <ac:spMkLst>
            <pc:docMk/>
            <pc:sldMk cId="1835822824" sldId="256"/>
            <ac:spMk id="3" creationId="{9A0FC4B2-3AE9-4F55-98C3-5337E615F52B}"/>
          </ac:spMkLst>
        </pc:spChg>
      </pc:sldChg>
      <pc:sldChg chg="addSp modSp new mod">
        <pc:chgData name="Rolando Longoria" userId="0c6a4775-199b-4f48-9af5-0af8ccd11c27" providerId="ADAL" clId="{6EAFBF09-A3CA-49F7-91AB-BBB58C04688E}" dt="2025-02-12T15:32:55.550" v="924" actId="20577"/>
        <pc:sldMkLst>
          <pc:docMk/>
          <pc:sldMk cId="390005143" sldId="257"/>
        </pc:sldMkLst>
        <pc:spChg chg="mod">
          <ac:chgData name="Rolando Longoria" userId="0c6a4775-199b-4f48-9af5-0af8ccd11c27" providerId="ADAL" clId="{6EAFBF09-A3CA-49F7-91AB-BBB58C04688E}" dt="2025-02-12T15:22:55.624" v="543" actId="14100"/>
          <ac:spMkLst>
            <pc:docMk/>
            <pc:sldMk cId="390005143" sldId="257"/>
            <ac:spMk id="2" creationId="{C81C0431-69E4-4AC2-AF99-69773C0CE696}"/>
          </ac:spMkLst>
        </pc:spChg>
        <pc:spChg chg="mod">
          <ac:chgData name="Rolando Longoria" userId="0c6a4775-199b-4f48-9af5-0af8ccd11c27" providerId="ADAL" clId="{6EAFBF09-A3CA-49F7-91AB-BBB58C04688E}" dt="2025-02-12T15:32:55.550" v="924" actId="20577"/>
          <ac:spMkLst>
            <pc:docMk/>
            <pc:sldMk cId="390005143" sldId="257"/>
            <ac:spMk id="3" creationId="{A5768470-F428-42F5-8675-0811C4611A45}"/>
          </ac:spMkLst>
        </pc:spChg>
        <pc:picChg chg="add mod">
          <ac:chgData name="Rolando Longoria" userId="0c6a4775-199b-4f48-9af5-0af8ccd11c27" providerId="ADAL" clId="{6EAFBF09-A3CA-49F7-91AB-BBB58C04688E}" dt="2025-02-12T15:23:22.796" v="545" actId="1076"/>
          <ac:picMkLst>
            <pc:docMk/>
            <pc:sldMk cId="390005143" sldId="257"/>
            <ac:picMk id="5" creationId="{4F121033-48E2-4E46-BE4D-BF4C13ECB7BD}"/>
          </ac:picMkLst>
        </pc:picChg>
        <pc:picChg chg="add mod">
          <ac:chgData name="Rolando Longoria" userId="0c6a4775-199b-4f48-9af5-0af8ccd11c27" providerId="ADAL" clId="{6EAFBF09-A3CA-49F7-91AB-BBB58C04688E}" dt="2025-02-12T15:24:18.043" v="548" actId="1076"/>
          <ac:picMkLst>
            <pc:docMk/>
            <pc:sldMk cId="390005143" sldId="257"/>
            <ac:picMk id="6" creationId="{C08B0EA9-6D2E-49EF-BDD7-BB37D5073B9E}"/>
          </ac:picMkLst>
        </pc:picChg>
      </pc:sldChg>
      <pc:sldChg chg="addSp modSp new mod">
        <pc:chgData name="Rolando Longoria" userId="0c6a4775-199b-4f48-9af5-0af8ccd11c27" providerId="ADAL" clId="{6EAFBF09-A3CA-49F7-91AB-BBB58C04688E}" dt="2025-02-12T15:36:38.631" v="1060" actId="1076"/>
        <pc:sldMkLst>
          <pc:docMk/>
          <pc:sldMk cId="943883238" sldId="258"/>
        </pc:sldMkLst>
        <pc:spChg chg="mod">
          <ac:chgData name="Rolando Longoria" userId="0c6a4775-199b-4f48-9af5-0af8ccd11c27" providerId="ADAL" clId="{6EAFBF09-A3CA-49F7-91AB-BBB58C04688E}" dt="2025-02-12T15:35:34.017" v="1053" actId="1076"/>
          <ac:spMkLst>
            <pc:docMk/>
            <pc:sldMk cId="943883238" sldId="258"/>
            <ac:spMk id="2" creationId="{DF8084A5-6800-4649-8196-74E7C73AE625}"/>
          </ac:spMkLst>
        </pc:spChg>
        <pc:spChg chg="mod">
          <ac:chgData name="Rolando Longoria" userId="0c6a4775-199b-4f48-9af5-0af8ccd11c27" providerId="ADAL" clId="{6EAFBF09-A3CA-49F7-91AB-BBB58C04688E}" dt="2025-02-12T15:35:36.619" v="1054" actId="1076"/>
          <ac:spMkLst>
            <pc:docMk/>
            <pc:sldMk cId="943883238" sldId="258"/>
            <ac:spMk id="3" creationId="{40459793-6580-46B1-96CB-062BAEF6ABC4}"/>
          </ac:spMkLst>
        </pc:spChg>
        <pc:picChg chg="add mod">
          <ac:chgData name="Rolando Longoria" userId="0c6a4775-199b-4f48-9af5-0af8ccd11c27" providerId="ADAL" clId="{6EAFBF09-A3CA-49F7-91AB-BBB58C04688E}" dt="2025-02-12T15:35:42.726" v="1056" actId="1076"/>
          <ac:picMkLst>
            <pc:docMk/>
            <pc:sldMk cId="943883238" sldId="258"/>
            <ac:picMk id="5" creationId="{3EB748AA-F40C-4267-A294-14DF9195E772}"/>
          </ac:picMkLst>
        </pc:picChg>
        <pc:picChg chg="add mod">
          <ac:chgData name="Rolando Longoria" userId="0c6a4775-199b-4f48-9af5-0af8ccd11c27" providerId="ADAL" clId="{6EAFBF09-A3CA-49F7-91AB-BBB58C04688E}" dt="2025-02-12T15:35:47.541" v="1057" actId="1076"/>
          <ac:picMkLst>
            <pc:docMk/>
            <pc:sldMk cId="943883238" sldId="258"/>
            <ac:picMk id="7" creationId="{AFE8053F-08E5-4A75-8403-6EC216FA80B2}"/>
          </ac:picMkLst>
        </pc:picChg>
        <pc:picChg chg="add mod">
          <ac:chgData name="Rolando Longoria" userId="0c6a4775-199b-4f48-9af5-0af8ccd11c27" providerId="ADAL" clId="{6EAFBF09-A3CA-49F7-91AB-BBB58C04688E}" dt="2025-02-12T15:36:38.631" v="1060" actId="1076"/>
          <ac:picMkLst>
            <pc:docMk/>
            <pc:sldMk cId="943883238" sldId="258"/>
            <ac:picMk id="9" creationId="{E863B7E0-FFB5-493B-B7FB-4ED2FBD3F2EC}"/>
          </ac:picMkLst>
        </pc:picChg>
      </pc:sldChg>
      <pc:sldChg chg="addSp delSp modSp new mod">
        <pc:chgData name="Rolando Longoria" userId="0c6a4775-199b-4f48-9af5-0af8ccd11c27" providerId="ADAL" clId="{6EAFBF09-A3CA-49F7-91AB-BBB58C04688E}" dt="2025-02-12T19:00:06.379" v="1192" actId="14734"/>
        <pc:sldMkLst>
          <pc:docMk/>
          <pc:sldMk cId="3985923911" sldId="259"/>
        </pc:sldMkLst>
        <pc:spChg chg="mod">
          <ac:chgData name="Rolando Longoria" userId="0c6a4775-199b-4f48-9af5-0af8ccd11c27" providerId="ADAL" clId="{6EAFBF09-A3CA-49F7-91AB-BBB58C04688E}" dt="2025-02-12T18:59:51.007" v="1186" actId="1076"/>
          <ac:spMkLst>
            <pc:docMk/>
            <pc:sldMk cId="3985923911" sldId="259"/>
            <ac:spMk id="2" creationId="{65CB8D16-29E6-4D71-B0F1-0697A8322F68}"/>
          </ac:spMkLst>
        </pc:spChg>
        <pc:spChg chg="del">
          <ac:chgData name="Rolando Longoria" userId="0c6a4775-199b-4f48-9af5-0af8ccd11c27" providerId="ADAL" clId="{6EAFBF09-A3CA-49F7-91AB-BBB58C04688E}" dt="2025-02-12T18:57:44.121" v="1092" actId="3680"/>
          <ac:spMkLst>
            <pc:docMk/>
            <pc:sldMk cId="3985923911" sldId="259"/>
            <ac:spMk id="3" creationId="{B70835B4-78B2-4713-9521-8588EA062DA0}"/>
          </ac:spMkLst>
        </pc:spChg>
        <pc:graphicFrameChg chg="add mod ord modGraphic">
          <ac:chgData name="Rolando Longoria" userId="0c6a4775-199b-4f48-9af5-0af8ccd11c27" providerId="ADAL" clId="{6EAFBF09-A3CA-49F7-91AB-BBB58C04688E}" dt="2025-02-12T19:00:06.379" v="1192" actId="14734"/>
          <ac:graphicFrameMkLst>
            <pc:docMk/>
            <pc:sldMk cId="3985923911" sldId="259"/>
            <ac:graphicFrameMk id="4" creationId="{116285BD-0503-4F99-B13F-76776123EBFA}"/>
          </ac:graphicFrameMkLst>
        </pc:graphicFrameChg>
      </pc:sldChg>
      <pc:sldChg chg="addSp delSp modSp new mod">
        <pc:chgData name="Rolando Longoria" userId="0c6a4775-199b-4f48-9af5-0af8ccd11c27" providerId="ADAL" clId="{6EAFBF09-A3CA-49F7-91AB-BBB58C04688E}" dt="2025-02-12T20:10:08.399" v="3566" actId="20577"/>
        <pc:sldMkLst>
          <pc:docMk/>
          <pc:sldMk cId="775292588" sldId="260"/>
        </pc:sldMkLst>
        <pc:spChg chg="mod">
          <ac:chgData name="Rolando Longoria" userId="0c6a4775-199b-4f48-9af5-0af8ccd11c27" providerId="ADAL" clId="{6EAFBF09-A3CA-49F7-91AB-BBB58C04688E}" dt="2025-02-12T19:17:50.332" v="1675" actId="14100"/>
          <ac:spMkLst>
            <pc:docMk/>
            <pc:sldMk cId="775292588" sldId="260"/>
            <ac:spMk id="2" creationId="{EEA4C900-B220-42BC-8FAB-266D62281C07}"/>
          </ac:spMkLst>
        </pc:spChg>
        <pc:spChg chg="del">
          <ac:chgData name="Rolando Longoria" userId="0c6a4775-199b-4f48-9af5-0af8ccd11c27" providerId="ADAL" clId="{6EAFBF09-A3CA-49F7-91AB-BBB58C04688E}" dt="2025-02-12T19:06:20.204" v="1258" actId="3680"/>
          <ac:spMkLst>
            <pc:docMk/>
            <pc:sldMk cId="775292588" sldId="260"/>
            <ac:spMk id="3" creationId="{6BEDCC3E-29AC-4788-BC1B-35D04240A902}"/>
          </ac:spMkLst>
        </pc:spChg>
        <pc:spChg chg="add del mod">
          <ac:chgData name="Rolando Longoria" userId="0c6a4775-199b-4f48-9af5-0af8ccd11c27" providerId="ADAL" clId="{6EAFBF09-A3CA-49F7-91AB-BBB58C04688E}" dt="2025-02-12T19:12:30.462" v="1547" actId="478"/>
          <ac:spMkLst>
            <pc:docMk/>
            <pc:sldMk cId="775292588" sldId="260"/>
            <ac:spMk id="5" creationId="{39DD4C0A-E226-4A60-AF92-7B1F4FC17A4B}"/>
          </ac:spMkLst>
        </pc:spChg>
        <pc:spChg chg="add mod">
          <ac:chgData name="Rolando Longoria" userId="0c6a4775-199b-4f48-9af5-0af8ccd11c27" providerId="ADAL" clId="{6EAFBF09-A3CA-49F7-91AB-BBB58C04688E}" dt="2025-02-12T19:14:08.875" v="1563" actId="1076"/>
          <ac:spMkLst>
            <pc:docMk/>
            <pc:sldMk cId="775292588" sldId="260"/>
            <ac:spMk id="6" creationId="{4268647C-4BF0-425A-AC0C-9C44660E565A}"/>
          </ac:spMkLst>
        </pc:spChg>
        <pc:spChg chg="add del mod">
          <ac:chgData name="Rolando Longoria" userId="0c6a4775-199b-4f48-9af5-0af8ccd11c27" providerId="ADAL" clId="{6EAFBF09-A3CA-49F7-91AB-BBB58C04688E}" dt="2025-02-12T19:13:59.268" v="1562" actId="478"/>
          <ac:spMkLst>
            <pc:docMk/>
            <pc:sldMk cId="775292588" sldId="260"/>
            <ac:spMk id="7" creationId="{43350CBC-9EE6-4BAE-B1DA-4E131DF4AF81}"/>
          </ac:spMkLst>
        </pc:spChg>
        <pc:spChg chg="add mod">
          <ac:chgData name="Rolando Longoria" userId="0c6a4775-199b-4f48-9af5-0af8ccd11c27" providerId="ADAL" clId="{6EAFBF09-A3CA-49F7-91AB-BBB58C04688E}" dt="2025-02-12T20:10:08.399" v="3566" actId="20577"/>
          <ac:spMkLst>
            <pc:docMk/>
            <pc:sldMk cId="775292588" sldId="260"/>
            <ac:spMk id="9" creationId="{00570DA2-3110-4F21-9958-7609FA1B923A}"/>
          </ac:spMkLst>
        </pc:spChg>
        <pc:graphicFrameChg chg="add mod ord modGraphic">
          <ac:chgData name="Rolando Longoria" userId="0c6a4775-199b-4f48-9af5-0af8ccd11c27" providerId="ADAL" clId="{6EAFBF09-A3CA-49F7-91AB-BBB58C04688E}" dt="2025-02-12T19:16:58.290" v="1666" actId="1076"/>
          <ac:graphicFrameMkLst>
            <pc:docMk/>
            <pc:sldMk cId="775292588" sldId="260"/>
            <ac:graphicFrameMk id="4" creationId="{6078EEB0-868E-48B1-89D9-9E97D756534F}"/>
          </ac:graphicFrameMkLst>
        </pc:graphicFrameChg>
        <pc:graphicFrameChg chg="add mod modGraphic">
          <ac:chgData name="Rolando Longoria" userId="0c6a4775-199b-4f48-9af5-0af8ccd11c27" providerId="ADAL" clId="{6EAFBF09-A3CA-49F7-91AB-BBB58C04688E}" dt="2025-02-12T19:17:06.782" v="1668" actId="1076"/>
          <ac:graphicFrameMkLst>
            <pc:docMk/>
            <pc:sldMk cId="775292588" sldId="260"/>
            <ac:graphicFrameMk id="8" creationId="{8CE96E02-38D7-4E1E-9102-3F66DC1B9534}"/>
          </ac:graphicFrameMkLst>
        </pc:graphicFrameChg>
      </pc:sldChg>
      <pc:sldChg chg="addSp delSp modSp add mod">
        <pc:chgData name="Rolando Longoria" userId="0c6a4775-199b-4f48-9af5-0af8ccd11c27" providerId="ADAL" clId="{6EAFBF09-A3CA-49F7-91AB-BBB58C04688E}" dt="2025-02-12T19:54:37.503" v="2893" actId="20577"/>
        <pc:sldMkLst>
          <pc:docMk/>
          <pc:sldMk cId="3860055534" sldId="261"/>
        </pc:sldMkLst>
        <pc:spChg chg="mod">
          <ac:chgData name="Rolando Longoria" userId="0c6a4775-199b-4f48-9af5-0af8ccd11c27" providerId="ADAL" clId="{6EAFBF09-A3CA-49F7-91AB-BBB58C04688E}" dt="2025-02-12T19:25:01.501" v="2203" actId="20577"/>
          <ac:spMkLst>
            <pc:docMk/>
            <pc:sldMk cId="3860055534" sldId="261"/>
            <ac:spMk id="2" creationId="{EEA4C900-B220-42BC-8FAB-266D62281C07}"/>
          </ac:spMkLst>
        </pc:spChg>
        <pc:spChg chg="add del mod">
          <ac:chgData name="Rolando Longoria" userId="0c6a4775-199b-4f48-9af5-0af8ccd11c27" providerId="ADAL" clId="{6EAFBF09-A3CA-49F7-91AB-BBB58C04688E}" dt="2025-02-12T19:54:17.582" v="2883" actId="11529"/>
          <ac:spMkLst>
            <pc:docMk/>
            <pc:sldMk cId="3860055534" sldId="261"/>
            <ac:spMk id="3" creationId="{A0EFBBDD-0C10-45DB-89B0-B8F2BEDFD529}"/>
          </ac:spMkLst>
        </pc:spChg>
        <pc:spChg chg="mod">
          <ac:chgData name="Rolando Longoria" userId="0c6a4775-199b-4f48-9af5-0af8ccd11c27" providerId="ADAL" clId="{6EAFBF09-A3CA-49F7-91AB-BBB58C04688E}" dt="2025-02-12T19:50:13.529" v="2805" actId="1076"/>
          <ac:spMkLst>
            <pc:docMk/>
            <pc:sldMk cId="3860055534" sldId="261"/>
            <ac:spMk id="9" creationId="{00570DA2-3110-4F21-9958-7609FA1B923A}"/>
          </ac:spMkLst>
        </pc:spChg>
        <pc:graphicFrameChg chg="modGraphic">
          <ac:chgData name="Rolando Longoria" userId="0c6a4775-199b-4f48-9af5-0af8ccd11c27" providerId="ADAL" clId="{6EAFBF09-A3CA-49F7-91AB-BBB58C04688E}" dt="2025-02-12T19:54:37.503" v="2893" actId="20577"/>
          <ac:graphicFrameMkLst>
            <pc:docMk/>
            <pc:sldMk cId="3860055534" sldId="261"/>
            <ac:graphicFrameMk id="4" creationId="{6078EEB0-868E-48B1-89D9-9E97D756534F}"/>
          </ac:graphicFrameMkLst>
        </pc:graphicFrameChg>
        <pc:graphicFrameChg chg="modGraphic">
          <ac:chgData name="Rolando Longoria" userId="0c6a4775-199b-4f48-9af5-0af8ccd11c27" providerId="ADAL" clId="{6EAFBF09-A3CA-49F7-91AB-BBB58C04688E}" dt="2025-02-12T19:26:15.821" v="2245" actId="20577"/>
          <ac:graphicFrameMkLst>
            <pc:docMk/>
            <pc:sldMk cId="3860055534" sldId="261"/>
            <ac:graphicFrameMk id="8" creationId="{8CE96E02-38D7-4E1E-9102-3F66DC1B9534}"/>
          </ac:graphicFrameMkLst>
        </pc:graphicFrameChg>
      </pc:sldChg>
      <pc:sldChg chg="addSp modSp add mod">
        <pc:chgData name="Rolando Longoria" userId="0c6a4775-199b-4f48-9af5-0af8ccd11c27" providerId="ADAL" clId="{6EAFBF09-A3CA-49F7-91AB-BBB58C04688E}" dt="2025-02-12T20:04:38.934" v="3565" actId="404"/>
        <pc:sldMkLst>
          <pc:docMk/>
          <pc:sldMk cId="1418260579" sldId="262"/>
        </pc:sldMkLst>
        <pc:spChg chg="mod">
          <ac:chgData name="Rolando Longoria" userId="0c6a4775-199b-4f48-9af5-0af8ccd11c27" providerId="ADAL" clId="{6EAFBF09-A3CA-49F7-91AB-BBB58C04688E}" dt="2025-02-12T19:50:25.226" v="2817" actId="20577"/>
          <ac:spMkLst>
            <pc:docMk/>
            <pc:sldMk cId="1418260579" sldId="262"/>
            <ac:spMk id="2" creationId="{EEA4C900-B220-42BC-8FAB-266D62281C07}"/>
          </ac:spMkLst>
        </pc:spChg>
        <pc:spChg chg="add">
          <ac:chgData name="Rolando Longoria" userId="0c6a4775-199b-4f48-9af5-0af8ccd11c27" providerId="ADAL" clId="{6EAFBF09-A3CA-49F7-91AB-BBB58C04688E}" dt="2025-02-12T19:56:33.543" v="2930" actId="11529"/>
          <ac:spMkLst>
            <pc:docMk/>
            <pc:sldMk cId="1418260579" sldId="262"/>
            <ac:spMk id="3" creationId="{D6674398-50BF-4ECC-9D5F-D87AB10C3DE2}"/>
          </ac:spMkLst>
        </pc:spChg>
        <pc:spChg chg="mod">
          <ac:chgData name="Rolando Longoria" userId="0c6a4775-199b-4f48-9af5-0af8ccd11c27" providerId="ADAL" clId="{6EAFBF09-A3CA-49F7-91AB-BBB58C04688E}" dt="2025-02-12T19:56:42.540" v="2933" actId="1076"/>
          <ac:spMkLst>
            <pc:docMk/>
            <pc:sldMk cId="1418260579" sldId="262"/>
            <ac:spMk id="6" creationId="{4268647C-4BF0-425A-AC0C-9C44660E565A}"/>
          </ac:spMkLst>
        </pc:spChg>
        <pc:spChg chg="mod">
          <ac:chgData name="Rolando Longoria" userId="0c6a4775-199b-4f48-9af5-0af8ccd11c27" providerId="ADAL" clId="{6EAFBF09-A3CA-49F7-91AB-BBB58C04688E}" dt="2025-02-12T20:04:38.934" v="3565" actId="404"/>
          <ac:spMkLst>
            <pc:docMk/>
            <pc:sldMk cId="1418260579" sldId="262"/>
            <ac:spMk id="9" creationId="{00570DA2-3110-4F21-9958-7609FA1B923A}"/>
          </ac:spMkLst>
        </pc:spChg>
        <pc:graphicFrameChg chg="modGraphic">
          <ac:chgData name="Rolando Longoria" userId="0c6a4775-199b-4f48-9af5-0af8ccd11c27" providerId="ADAL" clId="{6EAFBF09-A3CA-49F7-91AB-BBB58C04688E}" dt="2025-02-12T19:57:51.874" v="2951" actId="20577"/>
          <ac:graphicFrameMkLst>
            <pc:docMk/>
            <pc:sldMk cId="1418260579" sldId="262"/>
            <ac:graphicFrameMk id="4" creationId="{6078EEB0-868E-48B1-89D9-9E97D756534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F5BA-6BEE-43D8-A304-660B27EB3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3F43FD-9745-4AAE-B6E2-B23F1D928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4A2594-B71A-405A-90C9-E585525BC5E8}"/>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AA50CF4C-7CF6-49B5-B153-60C948E59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77099-93C0-4CC3-971A-B63FAF1B0B04}"/>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215736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D92D-4221-495B-976B-2E92C9F93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1ABDBC-5EF2-49F1-9F19-DD6C67042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1B62A-BDC5-4724-86C0-762D47D7AE8E}"/>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06D094F2-6F61-45B1-AD0B-AAB7C26B4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BABE7-1882-47F9-900D-CD03F84CA949}"/>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339311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DCDEB-38B5-4FF4-8A26-F09A2CC6CC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4868E-CFE5-4EA9-959B-C7A835E7C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4AC7E-1367-413E-AB27-F1E76FF1C864}"/>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34E69382-D2FA-4D33-9389-D01388F36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8FC68-79D0-481A-9EBA-8C2A076B39C0}"/>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330213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ADDD-E81E-4FB3-A038-853B7A7DA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5A482-BA4A-4AFF-BB76-3BB360658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0CACD-2A77-488D-984F-37066E4A5264}"/>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AA638007-5EA1-4032-BFFA-12C08C0DF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D11C7-C000-435B-B891-47983D293E1A}"/>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252446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EF53-2D85-482D-B3D0-5E2163936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0951F-037E-42E3-810E-181871183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AB17A-BD94-4A38-BBB3-BD00DB2A01AE}"/>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09A39715-45AF-4F26-B38D-949426782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5CA48-FD12-44F4-AE90-39D4BE57E91B}"/>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119362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4363-FA07-4483-85CD-360E2650C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18312-8140-4A0F-BDBC-818D9C6CC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B411F-A871-474D-9D5B-185E463BD7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54B1F-10DD-45D5-B539-4118AD404B45}"/>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6" name="Footer Placeholder 5">
            <a:extLst>
              <a:ext uri="{FF2B5EF4-FFF2-40B4-BE49-F238E27FC236}">
                <a16:creationId xmlns:a16="http://schemas.microsoft.com/office/drawing/2014/main" id="{AFCAD144-8150-4BF8-9063-34C511353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81477-94EA-4B94-9BBA-6CBD6ADE4CD6}"/>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1378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8839-A1DB-4027-9C55-EC71A10A3F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5C1E0-1522-48AC-B009-14E3A6D07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9905C-7A85-4A2C-935E-D007FC564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656F3E-EE1B-47FD-87B2-02C97644C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6F790-8946-4FB8-9DFA-23562BF5A7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C74BE-2B6A-42C5-BD3E-B5B1828BADD2}"/>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8" name="Footer Placeholder 7">
            <a:extLst>
              <a:ext uri="{FF2B5EF4-FFF2-40B4-BE49-F238E27FC236}">
                <a16:creationId xmlns:a16="http://schemas.microsoft.com/office/drawing/2014/main" id="{063D546D-7DD0-458D-A88A-528438BF4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DDFE4C-4446-4431-B7D3-6FFB9E4982C5}"/>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263125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5A88-D870-4E53-8DE7-1F8F7D12E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4D591E-4E67-4574-9E37-6B8963D85FAD}"/>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4" name="Footer Placeholder 3">
            <a:extLst>
              <a:ext uri="{FF2B5EF4-FFF2-40B4-BE49-F238E27FC236}">
                <a16:creationId xmlns:a16="http://schemas.microsoft.com/office/drawing/2014/main" id="{874B43C9-7CD7-4F75-B386-2D163542D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407D5B-2332-4806-8EA1-4DF4C617D568}"/>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20103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D6459-8C83-4F6A-9920-EE280B56D0F9}"/>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3" name="Footer Placeholder 2">
            <a:extLst>
              <a:ext uri="{FF2B5EF4-FFF2-40B4-BE49-F238E27FC236}">
                <a16:creationId xmlns:a16="http://schemas.microsoft.com/office/drawing/2014/main" id="{C4C07B62-E894-4DD9-B524-9DA844073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FDF88-2A60-4807-A1B2-A809517778CA}"/>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9447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EE0A-882D-45CF-AE71-CDE6A7BAF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DDD61-93E7-4D7A-A90B-4C278A007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BE209-7EB9-4DA8-B1E9-294E26254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0CC92-5469-425F-BDAF-FE48315EF699}"/>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6" name="Footer Placeholder 5">
            <a:extLst>
              <a:ext uri="{FF2B5EF4-FFF2-40B4-BE49-F238E27FC236}">
                <a16:creationId xmlns:a16="http://schemas.microsoft.com/office/drawing/2014/main" id="{E1611F18-4A52-4E66-B57F-03CB1DEC6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CBA20-59BE-4106-AA0C-1F932DE57F36}"/>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342319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D507-83AD-4291-BD19-316235E19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8442C2-6AE7-4DFF-ABFF-0C8E8A30A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CF9366-FD7E-4703-A3BF-572E34B78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58607-45E4-4AB2-AAE6-CE0F687B6EC4}"/>
              </a:ext>
            </a:extLst>
          </p:cNvPr>
          <p:cNvSpPr>
            <a:spLocks noGrp="1"/>
          </p:cNvSpPr>
          <p:nvPr>
            <p:ph type="dt" sz="half" idx="10"/>
          </p:nvPr>
        </p:nvSpPr>
        <p:spPr/>
        <p:txBody>
          <a:bodyPr/>
          <a:lstStyle/>
          <a:p>
            <a:fld id="{FA51C17D-6AC6-46A1-9EC3-3D60F0E3ADFE}" type="datetimeFigureOut">
              <a:rPr lang="en-US" smtClean="0"/>
              <a:t>2/12/2025</a:t>
            </a:fld>
            <a:endParaRPr lang="en-US"/>
          </a:p>
        </p:txBody>
      </p:sp>
      <p:sp>
        <p:nvSpPr>
          <p:cNvPr id="6" name="Footer Placeholder 5">
            <a:extLst>
              <a:ext uri="{FF2B5EF4-FFF2-40B4-BE49-F238E27FC236}">
                <a16:creationId xmlns:a16="http://schemas.microsoft.com/office/drawing/2014/main" id="{F8A70A64-5A6B-49DB-91F3-4B258F85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324A9-37F6-4D80-9F5D-88E5562AF9E8}"/>
              </a:ext>
            </a:extLst>
          </p:cNvPr>
          <p:cNvSpPr>
            <a:spLocks noGrp="1"/>
          </p:cNvSpPr>
          <p:nvPr>
            <p:ph type="sldNum" sz="quarter" idx="12"/>
          </p:nvPr>
        </p:nvSpPr>
        <p:spPr/>
        <p:txBody>
          <a:bodyPr/>
          <a:lstStyle/>
          <a:p>
            <a:fld id="{6AFEBB15-D921-41C1-98F4-725F914BD47C}" type="slidenum">
              <a:rPr lang="en-US" smtClean="0"/>
              <a:t>‹#›</a:t>
            </a:fld>
            <a:endParaRPr lang="en-US"/>
          </a:p>
        </p:txBody>
      </p:sp>
    </p:spTree>
    <p:extLst>
      <p:ext uri="{BB962C8B-B14F-4D97-AF65-F5344CB8AC3E}">
        <p14:creationId xmlns:p14="http://schemas.microsoft.com/office/powerpoint/2010/main" val="788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A6993C-F6B0-4816-8A64-F7B034600491}"/>
              </a:ext>
            </a:extLst>
          </p:cNvPr>
          <p:cNvPicPr>
            <a:picLocks noChangeAspect="1"/>
          </p:cNvPicPr>
          <p:nvPr userDrawn="1"/>
        </p:nvPicPr>
        <p:blipFill>
          <a:blip r:embed="rId13"/>
          <a:stretch>
            <a:fillRect/>
          </a:stretch>
        </p:blipFill>
        <p:spPr>
          <a:xfrm>
            <a:off x="0" y="0"/>
            <a:ext cx="12192000" cy="6973454"/>
          </a:xfrm>
          <a:prstGeom prst="rect">
            <a:avLst/>
          </a:prstGeom>
        </p:spPr>
      </p:pic>
      <p:sp>
        <p:nvSpPr>
          <p:cNvPr id="2" name="Title Placeholder 1">
            <a:extLst>
              <a:ext uri="{FF2B5EF4-FFF2-40B4-BE49-F238E27FC236}">
                <a16:creationId xmlns:a16="http://schemas.microsoft.com/office/drawing/2014/main" id="{F86B6863-49B3-4883-8DAE-ACEAAC7FB786}"/>
              </a:ext>
            </a:extLst>
          </p:cNvPr>
          <p:cNvSpPr>
            <a:spLocks noGrp="1"/>
          </p:cNvSpPr>
          <p:nvPr>
            <p:ph type="title"/>
          </p:nvPr>
        </p:nvSpPr>
        <p:spPr>
          <a:xfrm>
            <a:off x="838200" y="365125"/>
            <a:ext cx="10515600" cy="1325563"/>
          </a:xfrm>
          <a:prstGeom prst="rect">
            <a:avLst/>
          </a:prstGeom>
          <a:solidFill>
            <a:srgbClr val="6D9DD7"/>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F0CBF6-2404-4035-AB68-643FC5714255}"/>
              </a:ext>
            </a:extLst>
          </p:cNvPr>
          <p:cNvSpPr>
            <a:spLocks noGrp="1"/>
          </p:cNvSpPr>
          <p:nvPr>
            <p:ph type="body" idx="1"/>
          </p:nvPr>
        </p:nvSpPr>
        <p:spPr>
          <a:xfrm>
            <a:off x="838200" y="1825625"/>
            <a:ext cx="10515600" cy="4351338"/>
          </a:xfrm>
          <a:prstGeom prst="rect">
            <a:avLst/>
          </a:prstGeom>
          <a:solidFill>
            <a:srgbClr val="6D9DD7"/>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A40E9E-7329-4090-BF4F-54AAA400C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1C17D-6AC6-46A1-9EC3-3D60F0E3ADFE}" type="datetimeFigureOut">
              <a:rPr lang="en-US" smtClean="0"/>
              <a:t>2/12/2025</a:t>
            </a:fld>
            <a:endParaRPr lang="en-US"/>
          </a:p>
        </p:txBody>
      </p:sp>
      <p:sp>
        <p:nvSpPr>
          <p:cNvPr id="5" name="Footer Placeholder 4">
            <a:extLst>
              <a:ext uri="{FF2B5EF4-FFF2-40B4-BE49-F238E27FC236}">
                <a16:creationId xmlns:a16="http://schemas.microsoft.com/office/drawing/2014/main" id="{9C03BC3F-F588-4ADE-82A9-670F8A7A8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06F7C-D5AF-4285-AC85-87E662767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EBB15-D921-41C1-98F4-725F914BD47C}" type="slidenum">
              <a:rPr lang="en-US" smtClean="0"/>
              <a:t>‹#›</a:t>
            </a:fld>
            <a:endParaRPr lang="en-US"/>
          </a:p>
        </p:txBody>
      </p:sp>
    </p:spTree>
    <p:extLst>
      <p:ext uri="{BB962C8B-B14F-4D97-AF65-F5344CB8AC3E}">
        <p14:creationId xmlns:p14="http://schemas.microsoft.com/office/powerpoint/2010/main" val="125314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9077-9014-4691-B6C2-31C36622962F}"/>
              </a:ext>
            </a:extLst>
          </p:cNvPr>
          <p:cNvSpPr>
            <a:spLocks noGrp="1"/>
          </p:cNvSpPr>
          <p:nvPr>
            <p:ph type="ctrTitle"/>
          </p:nvPr>
        </p:nvSpPr>
        <p:spPr>
          <a:xfrm>
            <a:off x="1441938" y="159789"/>
            <a:ext cx="9144000" cy="1106732"/>
          </a:xfrm>
        </p:spPr>
        <p:txBody>
          <a:bodyPr/>
          <a:lstStyle/>
          <a:p>
            <a:r>
              <a:rPr lang="en-US" dirty="0"/>
              <a:t>STC Data Summit 2025</a:t>
            </a:r>
          </a:p>
        </p:txBody>
      </p:sp>
      <p:sp>
        <p:nvSpPr>
          <p:cNvPr id="3" name="Subtitle 2">
            <a:extLst>
              <a:ext uri="{FF2B5EF4-FFF2-40B4-BE49-F238E27FC236}">
                <a16:creationId xmlns:a16="http://schemas.microsoft.com/office/drawing/2014/main" id="{9A0FC4B2-3AE9-4F55-98C3-5337E615F52B}"/>
              </a:ext>
            </a:extLst>
          </p:cNvPr>
          <p:cNvSpPr>
            <a:spLocks noGrp="1"/>
          </p:cNvSpPr>
          <p:nvPr>
            <p:ph type="subTitle" idx="1"/>
          </p:nvPr>
        </p:nvSpPr>
        <p:spPr>
          <a:xfrm>
            <a:off x="1524000" y="5892372"/>
            <a:ext cx="9144000" cy="805839"/>
          </a:xfrm>
        </p:spPr>
        <p:txBody>
          <a:bodyPr>
            <a:normAutofit/>
          </a:bodyPr>
          <a:lstStyle/>
          <a:p>
            <a:r>
              <a:rPr lang="en-US" sz="4400" dirty="0"/>
              <a:t>Sociology, Anthropology, Social Work</a:t>
            </a:r>
          </a:p>
        </p:txBody>
      </p:sp>
    </p:spTree>
    <p:extLst>
      <p:ext uri="{BB962C8B-B14F-4D97-AF65-F5344CB8AC3E}">
        <p14:creationId xmlns:p14="http://schemas.microsoft.com/office/powerpoint/2010/main" val="183582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0431-69E4-4AC2-AF99-69773C0CE696}"/>
              </a:ext>
            </a:extLst>
          </p:cNvPr>
          <p:cNvSpPr>
            <a:spLocks noGrp="1"/>
          </p:cNvSpPr>
          <p:nvPr>
            <p:ph type="title"/>
          </p:nvPr>
        </p:nvSpPr>
        <p:spPr>
          <a:xfrm>
            <a:off x="838200" y="365125"/>
            <a:ext cx="6336323" cy="1325563"/>
          </a:xfrm>
        </p:spPr>
        <p:txBody>
          <a:bodyPr/>
          <a:lstStyle/>
          <a:p>
            <a:r>
              <a:rPr lang="en-US" dirty="0"/>
              <a:t>About</a:t>
            </a:r>
          </a:p>
        </p:txBody>
      </p:sp>
      <p:sp>
        <p:nvSpPr>
          <p:cNvPr id="3" name="Content Placeholder 2">
            <a:extLst>
              <a:ext uri="{FF2B5EF4-FFF2-40B4-BE49-F238E27FC236}">
                <a16:creationId xmlns:a16="http://schemas.microsoft.com/office/drawing/2014/main" id="{A5768470-F428-42F5-8675-0811C4611A45}"/>
              </a:ext>
            </a:extLst>
          </p:cNvPr>
          <p:cNvSpPr>
            <a:spLocks noGrp="1"/>
          </p:cNvSpPr>
          <p:nvPr>
            <p:ph idx="1"/>
          </p:nvPr>
        </p:nvSpPr>
        <p:spPr>
          <a:xfrm>
            <a:off x="838200" y="1825625"/>
            <a:ext cx="6336323" cy="4351338"/>
          </a:xfrm>
        </p:spPr>
        <p:txBody>
          <a:bodyPr>
            <a:normAutofit fontScale="77500" lnSpcReduction="20000"/>
          </a:bodyPr>
          <a:lstStyle/>
          <a:p>
            <a:r>
              <a:rPr lang="en-US" dirty="0"/>
              <a:t>In preparation for this year’s data summit, RAS created data sets that would be analyzed with Microsoft </a:t>
            </a:r>
            <a:r>
              <a:rPr lang="en-US" dirty="0" err="1"/>
              <a:t>PowerBI</a:t>
            </a:r>
            <a:r>
              <a:rPr lang="en-US" dirty="0"/>
              <a:t>.  Access was given to chairs with the note that instructors would not be given access to the platform in order to avoid the potential of crashing the data set.  To prepare for the summit, chairs were requested to pull out any necessary information that may help with summit activities and goals, as well as information centering on </a:t>
            </a:r>
            <a:r>
              <a:rPr lang="en-US" b="1" i="1" dirty="0"/>
              <a:t>course success</a:t>
            </a:r>
            <a:endParaRPr lang="en-US" dirty="0"/>
          </a:p>
          <a:p>
            <a:r>
              <a:rPr lang="en-US" dirty="0"/>
              <a:t>The following presentation has information on:</a:t>
            </a:r>
          </a:p>
          <a:p>
            <a:pPr lvl="1"/>
            <a:r>
              <a:rPr lang="en-US" dirty="0"/>
              <a:t>Course Success Rates (per college requests)</a:t>
            </a:r>
          </a:p>
          <a:p>
            <a:pPr lvl="1"/>
            <a:r>
              <a:rPr lang="en-US" dirty="0"/>
              <a:t>Other Course Success Data (pulled out based on trends)</a:t>
            </a:r>
          </a:p>
          <a:p>
            <a:pPr lvl="1"/>
            <a:r>
              <a:rPr lang="en-US" dirty="0"/>
              <a:t>Other institutional Data (pulled out based on trends)</a:t>
            </a:r>
          </a:p>
          <a:p>
            <a:r>
              <a:rPr lang="en-US" dirty="0"/>
              <a:t>Want more data?  Send Rolo an email with request. </a:t>
            </a:r>
          </a:p>
        </p:txBody>
      </p:sp>
      <p:pic>
        <p:nvPicPr>
          <p:cNvPr id="5" name="Picture 4">
            <a:extLst>
              <a:ext uri="{FF2B5EF4-FFF2-40B4-BE49-F238E27FC236}">
                <a16:creationId xmlns:a16="http://schemas.microsoft.com/office/drawing/2014/main" id="{4F121033-48E2-4E46-BE4D-BF4C13ECB7BD}"/>
              </a:ext>
            </a:extLst>
          </p:cNvPr>
          <p:cNvPicPr>
            <a:picLocks noChangeAspect="1"/>
          </p:cNvPicPr>
          <p:nvPr/>
        </p:nvPicPr>
        <p:blipFill>
          <a:blip r:embed="rId2"/>
          <a:stretch>
            <a:fillRect/>
          </a:stretch>
        </p:blipFill>
        <p:spPr>
          <a:xfrm>
            <a:off x="7419649" y="365125"/>
            <a:ext cx="4667901" cy="2372056"/>
          </a:xfrm>
          <a:prstGeom prst="rect">
            <a:avLst/>
          </a:prstGeom>
        </p:spPr>
      </p:pic>
      <p:pic>
        <p:nvPicPr>
          <p:cNvPr id="6" name="Picture 5">
            <a:extLst>
              <a:ext uri="{FF2B5EF4-FFF2-40B4-BE49-F238E27FC236}">
                <a16:creationId xmlns:a16="http://schemas.microsoft.com/office/drawing/2014/main" id="{C08B0EA9-6D2E-49EF-BDD7-BB37D5073B9E}"/>
              </a:ext>
            </a:extLst>
          </p:cNvPr>
          <p:cNvPicPr>
            <a:picLocks noChangeAspect="1"/>
          </p:cNvPicPr>
          <p:nvPr/>
        </p:nvPicPr>
        <p:blipFill>
          <a:blip r:embed="rId3"/>
          <a:stretch>
            <a:fillRect/>
          </a:stretch>
        </p:blipFill>
        <p:spPr>
          <a:xfrm>
            <a:off x="7419648" y="3152184"/>
            <a:ext cx="4667901" cy="2623995"/>
          </a:xfrm>
          <a:prstGeom prst="rect">
            <a:avLst/>
          </a:prstGeom>
        </p:spPr>
      </p:pic>
    </p:spTree>
    <p:extLst>
      <p:ext uri="{BB962C8B-B14F-4D97-AF65-F5344CB8AC3E}">
        <p14:creationId xmlns:p14="http://schemas.microsoft.com/office/powerpoint/2010/main" val="39000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84A5-6800-4649-8196-74E7C73AE625}"/>
              </a:ext>
            </a:extLst>
          </p:cNvPr>
          <p:cNvSpPr>
            <a:spLocks noGrp="1"/>
          </p:cNvSpPr>
          <p:nvPr>
            <p:ph type="title"/>
          </p:nvPr>
        </p:nvSpPr>
        <p:spPr>
          <a:xfrm>
            <a:off x="228600" y="142386"/>
            <a:ext cx="3815862" cy="1325563"/>
          </a:xfrm>
        </p:spPr>
        <p:txBody>
          <a:bodyPr/>
          <a:lstStyle/>
          <a:p>
            <a:r>
              <a:rPr lang="en-US" dirty="0"/>
              <a:t>Dashboards</a:t>
            </a:r>
          </a:p>
        </p:txBody>
      </p:sp>
      <p:sp>
        <p:nvSpPr>
          <p:cNvPr id="3" name="Content Placeholder 2">
            <a:extLst>
              <a:ext uri="{FF2B5EF4-FFF2-40B4-BE49-F238E27FC236}">
                <a16:creationId xmlns:a16="http://schemas.microsoft.com/office/drawing/2014/main" id="{40459793-6580-46B1-96CB-062BAEF6ABC4}"/>
              </a:ext>
            </a:extLst>
          </p:cNvPr>
          <p:cNvSpPr>
            <a:spLocks noGrp="1"/>
          </p:cNvSpPr>
          <p:nvPr>
            <p:ph idx="1"/>
          </p:nvPr>
        </p:nvSpPr>
        <p:spPr>
          <a:xfrm>
            <a:off x="228600" y="1690687"/>
            <a:ext cx="3815862" cy="4351338"/>
          </a:xfrm>
        </p:spPr>
        <p:txBody>
          <a:bodyPr/>
          <a:lstStyle/>
          <a:p>
            <a:r>
              <a:rPr lang="en-US" dirty="0"/>
              <a:t>Three dashboards for data exist:</a:t>
            </a:r>
          </a:p>
          <a:p>
            <a:pPr lvl="1"/>
            <a:r>
              <a:rPr lang="en-US" dirty="0"/>
              <a:t>Course Success</a:t>
            </a:r>
          </a:p>
          <a:p>
            <a:pPr lvl="1"/>
            <a:r>
              <a:rPr lang="en-US" dirty="0"/>
              <a:t>Enrollment Metrics</a:t>
            </a:r>
          </a:p>
          <a:p>
            <a:pPr lvl="1"/>
            <a:r>
              <a:rPr lang="en-US" dirty="0"/>
              <a:t>Graduate Awards Metrics</a:t>
            </a:r>
          </a:p>
        </p:txBody>
      </p:sp>
      <p:pic>
        <p:nvPicPr>
          <p:cNvPr id="5" name="Picture 4">
            <a:extLst>
              <a:ext uri="{FF2B5EF4-FFF2-40B4-BE49-F238E27FC236}">
                <a16:creationId xmlns:a16="http://schemas.microsoft.com/office/drawing/2014/main" id="{3EB748AA-F40C-4267-A294-14DF9195E772}"/>
              </a:ext>
            </a:extLst>
          </p:cNvPr>
          <p:cNvPicPr>
            <a:picLocks noChangeAspect="1"/>
          </p:cNvPicPr>
          <p:nvPr/>
        </p:nvPicPr>
        <p:blipFill>
          <a:blip r:embed="rId2"/>
          <a:stretch>
            <a:fillRect/>
          </a:stretch>
        </p:blipFill>
        <p:spPr>
          <a:xfrm>
            <a:off x="4278924" y="142386"/>
            <a:ext cx="4190026" cy="2291376"/>
          </a:xfrm>
          <a:prstGeom prst="rect">
            <a:avLst/>
          </a:prstGeom>
        </p:spPr>
      </p:pic>
      <p:pic>
        <p:nvPicPr>
          <p:cNvPr id="7" name="Picture 6">
            <a:extLst>
              <a:ext uri="{FF2B5EF4-FFF2-40B4-BE49-F238E27FC236}">
                <a16:creationId xmlns:a16="http://schemas.microsoft.com/office/drawing/2014/main" id="{AFE8053F-08E5-4A75-8403-6EC216FA80B2}"/>
              </a:ext>
            </a:extLst>
          </p:cNvPr>
          <p:cNvPicPr>
            <a:picLocks noChangeAspect="1"/>
          </p:cNvPicPr>
          <p:nvPr/>
        </p:nvPicPr>
        <p:blipFill>
          <a:blip r:embed="rId3"/>
          <a:stretch>
            <a:fillRect/>
          </a:stretch>
        </p:blipFill>
        <p:spPr>
          <a:xfrm>
            <a:off x="7444155" y="2433762"/>
            <a:ext cx="4654060" cy="2566554"/>
          </a:xfrm>
          <a:prstGeom prst="rect">
            <a:avLst/>
          </a:prstGeom>
        </p:spPr>
      </p:pic>
      <p:pic>
        <p:nvPicPr>
          <p:cNvPr id="9" name="Picture 8">
            <a:extLst>
              <a:ext uri="{FF2B5EF4-FFF2-40B4-BE49-F238E27FC236}">
                <a16:creationId xmlns:a16="http://schemas.microsoft.com/office/drawing/2014/main" id="{E863B7E0-FFB5-493B-B7FB-4ED2FBD3F2EC}"/>
              </a:ext>
            </a:extLst>
          </p:cNvPr>
          <p:cNvPicPr>
            <a:picLocks noChangeAspect="1"/>
          </p:cNvPicPr>
          <p:nvPr/>
        </p:nvPicPr>
        <p:blipFill>
          <a:blip r:embed="rId4"/>
          <a:stretch>
            <a:fillRect/>
          </a:stretch>
        </p:blipFill>
        <p:spPr>
          <a:xfrm>
            <a:off x="3100755" y="4424239"/>
            <a:ext cx="4343400" cy="2373923"/>
          </a:xfrm>
          <a:prstGeom prst="rect">
            <a:avLst/>
          </a:prstGeom>
        </p:spPr>
      </p:pic>
    </p:spTree>
    <p:extLst>
      <p:ext uri="{BB962C8B-B14F-4D97-AF65-F5344CB8AC3E}">
        <p14:creationId xmlns:p14="http://schemas.microsoft.com/office/powerpoint/2010/main" val="94388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8D16-29E6-4D71-B0F1-0697A8322F68}"/>
              </a:ext>
            </a:extLst>
          </p:cNvPr>
          <p:cNvSpPr>
            <a:spLocks noGrp="1"/>
          </p:cNvSpPr>
          <p:nvPr>
            <p:ph type="title"/>
          </p:nvPr>
        </p:nvSpPr>
        <p:spPr>
          <a:xfrm>
            <a:off x="693821" y="284915"/>
            <a:ext cx="10515600" cy="1325563"/>
          </a:xfrm>
        </p:spPr>
        <p:txBody>
          <a:bodyPr/>
          <a:lstStyle/>
          <a:p>
            <a:r>
              <a:rPr lang="en-US" dirty="0"/>
              <a:t>Institutional Data</a:t>
            </a:r>
          </a:p>
        </p:txBody>
      </p:sp>
      <p:graphicFrame>
        <p:nvGraphicFramePr>
          <p:cNvPr id="4" name="Table 4">
            <a:extLst>
              <a:ext uri="{FF2B5EF4-FFF2-40B4-BE49-F238E27FC236}">
                <a16:creationId xmlns:a16="http://schemas.microsoft.com/office/drawing/2014/main" id="{116285BD-0503-4F99-B13F-76776123EBFA}"/>
              </a:ext>
            </a:extLst>
          </p:cNvPr>
          <p:cNvGraphicFramePr>
            <a:graphicFrameLocks noGrp="1"/>
          </p:cNvGraphicFramePr>
          <p:nvPr>
            <p:ph idx="1"/>
            <p:extLst>
              <p:ext uri="{D42A27DB-BD31-4B8C-83A1-F6EECF244321}">
                <p14:modId xmlns:p14="http://schemas.microsoft.com/office/powerpoint/2010/main" val="2788140954"/>
              </p:ext>
            </p:extLst>
          </p:nvPr>
        </p:nvGraphicFramePr>
        <p:xfrm>
          <a:off x="693821" y="1945640"/>
          <a:ext cx="10515600" cy="2316480"/>
        </p:xfrm>
        <a:graphic>
          <a:graphicData uri="http://schemas.openxmlformats.org/drawingml/2006/table">
            <a:tbl>
              <a:tblPr firstRow="1" bandRow="1">
                <a:tableStyleId>{5C22544A-7EE6-4342-B048-85BDC9FD1C3A}</a:tableStyleId>
              </a:tblPr>
              <a:tblGrid>
                <a:gridCol w="1856874">
                  <a:extLst>
                    <a:ext uri="{9D8B030D-6E8A-4147-A177-3AD203B41FA5}">
                      <a16:colId xmlns:a16="http://schemas.microsoft.com/office/drawing/2014/main" val="3994991756"/>
                    </a:ext>
                  </a:extLst>
                </a:gridCol>
                <a:gridCol w="2349366">
                  <a:extLst>
                    <a:ext uri="{9D8B030D-6E8A-4147-A177-3AD203B41FA5}">
                      <a16:colId xmlns:a16="http://schemas.microsoft.com/office/drawing/2014/main" val="2766811859"/>
                    </a:ext>
                  </a:extLst>
                </a:gridCol>
                <a:gridCol w="2103120">
                  <a:extLst>
                    <a:ext uri="{9D8B030D-6E8A-4147-A177-3AD203B41FA5}">
                      <a16:colId xmlns:a16="http://schemas.microsoft.com/office/drawing/2014/main" val="2852989315"/>
                    </a:ext>
                  </a:extLst>
                </a:gridCol>
                <a:gridCol w="2103120">
                  <a:extLst>
                    <a:ext uri="{9D8B030D-6E8A-4147-A177-3AD203B41FA5}">
                      <a16:colId xmlns:a16="http://schemas.microsoft.com/office/drawing/2014/main" val="3410226769"/>
                    </a:ext>
                  </a:extLst>
                </a:gridCol>
                <a:gridCol w="2103120">
                  <a:extLst>
                    <a:ext uri="{9D8B030D-6E8A-4147-A177-3AD203B41FA5}">
                      <a16:colId xmlns:a16="http://schemas.microsoft.com/office/drawing/2014/main" val="2779187956"/>
                    </a:ext>
                  </a:extLst>
                </a:gridCol>
              </a:tblGrid>
              <a:tr h="370840">
                <a:tc>
                  <a:txBody>
                    <a:bodyPr/>
                    <a:lstStyle/>
                    <a:p>
                      <a:endParaRPr lang="en-US" sz="3200" dirty="0"/>
                    </a:p>
                  </a:txBody>
                  <a:tcPr/>
                </a:tc>
                <a:tc>
                  <a:txBody>
                    <a:bodyPr/>
                    <a:lstStyle/>
                    <a:p>
                      <a:r>
                        <a:rPr lang="en-US" sz="3200" dirty="0"/>
                        <a:t>STC Average</a:t>
                      </a:r>
                    </a:p>
                  </a:txBody>
                  <a:tcPr/>
                </a:tc>
                <a:tc>
                  <a:txBody>
                    <a:bodyPr/>
                    <a:lstStyle/>
                    <a:p>
                      <a:r>
                        <a:rPr lang="en-US" sz="3200" dirty="0"/>
                        <a:t>SOCI</a:t>
                      </a:r>
                    </a:p>
                  </a:txBody>
                  <a:tcPr/>
                </a:tc>
                <a:tc>
                  <a:txBody>
                    <a:bodyPr/>
                    <a:lstStyle/>
                    <a:p>
                      <a:r>
                        <a:rPr lang="en-US" sz="3200" dirty="0"/>
                        <a:t>ANTH</a:t>
                      </a:r>
                    </a:p>
                  </a:txBody>
                  <a:tcPr/>
                </a:tc>
                <a:tc>
                  <a:txBody>
                    <a:bodyPr/>
                    <a:lstStyle/>
                    <a:p>
                      <a:r>
                        <a:rPr lang="en-US" sz="3200" dirty="0"/>
                        <a:t>SOCW</a:t>
                      </a:r>
                    </a:p>
                  </a:txBody>
                  <a:tcPr/>
                </a:tc>
                <a:extLst>
                  <a:ext uri="{0D108BD9-81ED-4DB2-BD59-A6C34878D82A}">
                    <a16:rowId xmlns:a16="http://schemas.microsoft.com/office/drawing/2014/main" val="2502029310"/>
                  </a:ext>
                </a:extLst>
              </a:tr>
              <a:tr h="370840">
                <a:tc>
                  <a:txBody>
                    <a:bodyPr/>
                    <a:lstStyle/>
                    <a:p>
                      <a:r>
                        <a:rPr lang="en-US" sz="3200" dirty="0"/>
                        <a:t>Pass</a:t>
                      </a:r>
                    </a:p>
                  </a:txBody>
                  <a:tcPr/>
                </a:tc>
                <a:tc>
                  <a:txBody>
                    <a:bodyPr/>
                    <a:lstStyle/>
                    <a:p>
                      <a:r>
                        <a:rPr lang="en-US" sz="3200" dirty="0"/>
                        <a:t>78%</a:t>
                      </a:r>
                    </a:p>
                  </a:txBody>
                  <a:tcPr/>
                </a:tc>
                <a:tc>
                  <a:txBody>
                    <a:bodyPr/>
                    <a:lstStyle/>
                    <a:p>
                      <a:r>
                        <a:rPr lang="en-US" sz="3200" dirty="0"/>
                        <a:t>85%</a:t>
                      </a:r>
                    </a:p>
                  </a:txBody>
                  <a:tcPr/>
                </a:tc>
                <a:tc>
                  <a:txBody>
                    <a:bodyPr/>
                    <a:lstStyle/>
                    <a:p>
                      <a:r>
                        <a:rPr lang="en-US" sz="3200" dirty="0"/>
                        <a:t>91%</a:t>
                      </a:r>
                    </a:p>
                  </a:txBody>
                  <a:tcPr/>
                </a:tc>
                <a:tc>
                  <a:txBody>
                    <a:bodyPr/>
                    <a:lstStyle/>
                    <a:p>
                      <a:r>
                        <a:rPr lang="en-US" sz="3200" dirty="0"/>
                        <a:t>80%</a:t>
                      </a:r>
                    </a:p>
                  </a:txBody>
                  <a:tcPr/>
                </a:tc>
                <a:extLst>
                  <a:ext uri="{0D108BD9-81ED-4DB2-BD59-A6C34878D82A}">
                    <a16:rowId xmlns:a16="http://schemas.microsoft.com/office/drawing/2014/main" val="4286852929"/>
                  </a:ext>
                </a:extLst>
              </a:tr>
              <a:tr h="370840">
                <a:tc>
                  <a:txBody>
                    <a:bodyPr/>
                    <a:lstStyle/>
                    <a:p>
                      <a:r>
                        <a:rPr lang="en-US" sz="3200" dirty="0"/>
                        <a:t>Fail</a:t>
                      </a:r>
                    </a:p>
                  </a:txBody>
                  <a:tcPr/>
                </a:tc>
                <a:tc>
                  <a:txBody>
                    <a:bodyPr/>
                    <a:lstStyle/>
                    <a:p>
                      <a:r>
                        <a:rPr lang="en-US" sz="3200" dirty="0"/>
                        <a:t>14%</a:t>
                      </a:r>
                    </a:p>
                  </a:txBody>
                  <a:tcPr/>
                </a:tc>
                <a:tc>
                  <a:txBody>
                    <a:bodyPr/>
                    <a:lstStyle/>
                    <a:p>
                      <a:r>
                        <a:rPr lang="en-US" sz="3200" dirty="0"/>
                        <a:t>10%</a:t>
                      </a:r>
                    </a:p>
                  </a:txBody>
                  <a:tcPr/>
                </a:tc>
                <a:tc>
                  <a:txBody>
                    <a:bodyPr/>
                    <a:lstStyle/>
                    <a:p>
                      <a:r>
                        <a:rPr lang="en-US" sz="3200" dirty="0"/>
                        <a:t>6%</a:t>
                      </a:r>
                    </a:p>
                  </a:txBody>
                  <a:tcPr/>
                </a:tc>
                <a:tc>
                  <a:txBody>
                    <a:bodyPr/>
                    <a:lstStyle/>
                    <a:p>
                      <a:r>
                        <a:rPr lang="en-US" sz="3200" dirty="0"/>
                        <a:t>10%</a:t>
                      </a:r>
                    </a:p>
                  </a:txBody>
                  <a:tcPr/>
                </a:tc>
                <a:extLst>
                  <a:ext uri="{0D108BD9-81ED-4DB2-BD59-A6C34878D82A}">
                    <a16:rowId xmlns:a16="http://schemas.microsoft.com/office/drawing/2014/main" val="1636255412"/>
                  </a:ext>
                </a:extLst>
              </a:tr>
              <a:tr h="370840">
                <a:tc>
                  <a:txBody>
                    <a:bodyPr/>
                    <a:lstStyle/>
                    <a:p>
                      <a:r>
                        <a:rPr lang="en-US" sz="3200" dirty="0"/>
                        <a:t>Withdraw</a:t>
                      </a:r>
                    </a:p>
                  </a:txBody>
                  <a:tcPr/>
                </a:tc>
                <a:tc>
                  <a:txBody>
                    <a:bodyPr/>
                    <a:lstStyle/>
                    <a:p>
                      <a:r>
                        <a:rPr lang="en-US" sz="3200" dirty="0"/>
                        <a:t>8%</a:t>
                      </a:r>
                    </a:p>
                  </a:txBody>
                  <a:tcPr/>
                </a:tc>
                <a:tc>
                  <a:txBody>
                    <a:bodyPr/>
                    <a:lstStyle/>
                    <a:p>
                      <a:r>
                        <a:rPr lang="en-US" sz="3200" dirty="0"/>
                        <a:t>5%</a:t>
                      </a:r>
                    </a:p>
                  </a:txBody>
                  <a:tcPr/>
                </a:tc>
                <a:tc>
                  <a:txBody>
                    <a:bodyPr/>
                    <a:lstStyle/>
                    <a:p>
                      <a:r>
                        <a:rPr lang="en-US" sz="3200" dirty="0"/>
                        <a:t>3%</a:t>
                      </a:r>
                    </a:p>
                  </a:txBody>
                  <a:tcPr/>
                </a:tc>
                <a:tc>
                  <a:txBody>
                    <a:bodyPr/>
                    <a:lstStyle/>
                    <a:p>
                      <a:r>
                        <a:rPr lang="en-US" sz="3200" dirty="0"/>
                        <a:t>10%</a:t>
                      </a:r>
                    </a:p>
                  </a:txBody>
                  <a:tcPr/>
                </a:tc>
                <a:extLst>
                  <a:ext uri="{0D108BD9-81ED-4DB2-BD59-A6C34878D82A}">
                    <a16:rowId xmlns:a16="http://schemas.microsoft.com/office/drawing/2014/main" val="2433083443"/>
                  </a:ext>
                </a:extLst>
              </a:tr>
            </a:tbl>
          </a:graphicData>
        </a:graphic>
      </p:graphicFrame>
    </p:spTree>
    <p:extLst>
      <p:ext uri="{BB962C8B-B14F-4D97-AF65-F5344CB8AC3E}">
        <p14:creationId xmlns:p14="http://schemas.microsoft.com/office/powerpoint/2010/main" val="398592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C900-B220-42BC-8FAB-266D62281C07}"/>
              </a:ext>
            </a:extLst>
          </p:cNvPr>
          <p:cNvSpPr>
            <a:spLocks noGrp="1"/>
          </p:cNvSpPr>
          <p:nvPr>
            <p:ph type="title"/>
          </p:nvPr>
        </p:nvSpPr>
        <p:spPr>
          <a:xfrm>
            <a:off x="260685" y="203250"/>
            <a:ext cx="11754852" cy="786130"/>
          </a:xfrm>
        </p:spPr>
        <p:txBody>
          <a:bodyPr>
            <a:normAutofit/>
          </a:bodyPr>
          <a:lstStyle/>
          <a:p>
            <a:pPr algn="ctr"/>
            <a:r>
              <a:rPr lang="en-US" sz="4000" dirty="0"/>
              <a:t>Sociology Data</a:t>
            </a:r>
          </a:p>
        </p:txBody>
      </p:sp>
      <p:graphicFrame>
        <p:nvGraphicFramePr>
          <p:cNvPr id="4" name="Table 4">
            <a:extLst>
              <a:ext uri="{FF2B5EF4-FFF2-40B4-BE49-F238E27FC236}">
                <a16:creationId xmlns:a16="http://schemas.microsoft.com/office/drawing/2014/main" id="{6078EEB0-868E-48B1-89D9-9E97D756534F}"/>
              </a:ext>
            </a:extLst>
          </p:cNvPr>
          <p:cNvGraphicFramePr>
            <a:graphicFrameLocks noGrp="1"/>
          </p:cNvGraphicFramePr>
          <p:nvPr>
            <p:ph idx="1"/>
            <p:extLst>
              <p:ext uri="{D42A27DB-BD31-4B8C-83A1-F6EECF244321}">
                <p14:modId xmlns:p14="http://schemas.microsoft.com/office/powerpoint/2010/main" val="2585523732"/>
              </p:ext>
            </p:extLst>
          </p:nvPr>
        </p:nvGraphicFramePr>
        <p:xfrm>
          <a:off x="260685" y="1237798"/>
          <a:ext cx="6309360" cy="3881120"/>
        </p:xfrm>
        <a:graphic>
          <a:graphicData uri="http://schemas.openxmlformats.org/drawingml/2006/table">
            <a:tbl>
              <a:tblPr firstRow="1" bandRow="1">
                <a:tableStyleId>{5C22544A-7EE6-4342-B048-85BDC9FD1C3A}</a:tableStyleId>
              </a:tblPr>
              <a:tblGrid>
                <a:gridCol w="2322095">
                  <a:extLst>
                    <a:ext uri="{9D8B030D-6E8A-4147-A177-3AD203B41FA5}">
                      <a16:colId xmlns:a16="http://schemas.microsoft.com/office/drawing/2014/main" val="2155579706"/>
                    </a:ext>
                  </a:extLst>
                </a:gridCol>
                <a:gridCol w="2550694">
                  <a:extLst>
                    <a:ext uri="{9D8B030D-6E8A-4147-A177-3AD203B41FA5}">
                      <a16:colId xmlns:a16="http://schemas.microsoft.com/office/drawing/2014/main" val="1043502927"/>
                    </a:ext>
                  </a:extLst>
                </a:gridCol>
                <a:gridCol w="1436571">
                  <a:extLst>
                    <a:ext uri="{9D8B030D-6E8A-4147-A177-3AD203B41FA5}">
                      <a16:colId xmlns:a16="http://schemas.microsoft.com/office/drawing/2014/main" val="1802857376"/>
                    </a:ext>
                  </a:extLst>
                </a:gridCol>
              </a:tblGrid>
              <a:tr h="370840">
                <a:tc>
                  <a:txBody>
                    <a:bodyPr/>
                    <a:lstStyle/>
                    <a:p>
                      <a:endParaRPr lang="en-US" dirty="0"/>
                    </a:p>
                  </a:txBody>
                  <a:tcPr/>
                </a:tc>
                <a:tc>
                  <a:txBody>
                    <a:bodyPr/>
                    <a:lstStyle/>
                    <a:p>
                      <a:r>
                        <a:rPr lang="en-US" dirty="0"/>
                        <a:t>Student Group</a:t>
                      </a:r>
                    </a:p>
                  </a:txBody>
                  <a:tcPr/>
                </a:tc>
                <a:tc>
                  <a:txBody>
                    <a:bodyPr/>
                    <a:lstStyle/>
                    <a:p>
                      <a:r>
                        <a:rPr lang="en-US" dirty="0"/>
                        <a:t>Pass Rate</a:t>
                      </a:r>
                    </a:p>
                  </a:txBody>
                  <a:tcPr/>
                </a:tc>
                <a:extLst>
                  <a:ext uri="{0D108BD9-81ED-4DB2-BD59-A6C34878D82A}">
                    <a16:rowId xmlns:a16="http://schemas.microsoft.com/office/drawing/2014/main" val="530962662"/>
                  </a:ext>
                </a:extLst>
              </a:tr>
              <a:tr h="370840">
                <a:tc>
                  <a:txBody>
                    <a:bodyPr/>
                    <a:lstStyle/>
                    <a:p>
                      <a:r>
                        <a:rPr lang="en-US" dirty="0"/>
                        <a:t>STC Highest Pass Rate</a:t>
                      </a:r>
                    </a:p>
                  </a:txBody>
                  <a:tcPr/>
                </a:tc>
                <a:tc>
                  <a:txBody>
                    <a:bodyPr/>
                    <a:lstStyle/>
                    <a:p>
                      <a:r>
                        <a:rPr lang="en-US" dirty="0"/>
                        <a:t>Dual Credit</a:t>
                      </a:r>
                    </a:p>
                  </a:txBody>
                  <a:tcPr/>
                </a:tc>
                <a:tc>
                  <a:txBody>
                    <a:bodyPr/>
                    <a:lstStyle/>
                    <a:p>
                      <a:r>
                        <a:rPr lang="en-US" dirty="0"/>
                        <a:t>86%</a:t>
                      </a:r>
                    </a:p>
                  </a:txBody>
                  <a:tcPr/>
                </a:tc>
                <a:extLst>
                  <a:ext uri="{0D108BD9-81ED-4DB2-BD59-A6C34878D82A}">
                    <a16:rowId xmlns:a16="http://schemas.microsoft.com/office/drawing/2014/main" val="3221440204"/>
                  </a:ext>
                </a:extLst>
              </a:tr>
              <a:tr h="370840">
                <a:tc>
                  <a:txBody>
                    <a:bodyPr/>
                    <a:lstStyle/>
                    <a:p>
                      <a:r>
                        <a:rPr lang="en-US" dirty="0"/>
                        <a:t>SOCI Highest Pass Rate</a:t>
                      </a:r>
                    </a:p>
                  </a:txBody>
                  <a:tcPr/>
                </a:tc>
                <a:tc>
                  <a:txBody>
                    <a:bodyPr/>
                    <a:lstStyle/>
                    <a:p>
                      <a:r>
                        <a:rPr lang="en-US" dirty="0"/>
                        <a:t>Women</a:t>
                      </a:r>
                    </a:p>
                    <a:p>
                      <a:r>
                        <a:rPr lang="en-US" dirty="0"/>
                        <a:t>Dual</a:t>
                      </a:r>
                    </a:p>
                    <a:p>
                      <a:r>
                        <a:rPr lang="en-US" dirty="0"/>
                        <a:t>College Ready</a:t>
                      </a:r>
                    </a:p>
                  </a:txBody>
                  <a:tcPr/>
                </a:tc>
                <a:tc>
                  <a:txBody>
                    <a:bodyPr/>
                    <a:lstStyle/>
                    <a:p>
                      <a:endParaRPr lang="en-US" dirty="0"/>
                    </a:p>
                    <a:p>
                      <a:r>
                        <a:rPr lang="en-US" dirty="0"/>
                        <a:t>87%</a:t>
                      </a:r>
                    </a:p>
                  </a:txBody>
                  <a:tcPr/>
                </a:tc>
                <a:extLst>
                  <a:ext uri="{0D108BD9-81ED-4DB2-BD59-A6C34878D82A}">
                    <a16:rowId xmlns:a16="http://schemas.microsoft.com/office/drawing/2014/main" val="1460807141"/>
                  </a:ext>
                </a:extLst>
              </a:tr>
              <a:tr h="370840">
                <a:tc>
                  <a:txBody>
                    <a:bodyPr/>
                    <a:lstStyle/>
                    <a:p>
                      <a:r>
                        <a:rPr lang="en-US" dirty="0"/>
                        <a:t>STC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62%</a:t>
                      </a:r>
                    </a:p>
                  </a:txBody>
                  <a:tcPr/>
                </a:tc>
                <a:extLst>
                  <a:ext uri="{0D108BD9-81ED-4DB2-BD59-A6C34878D82A}">
                    <a16:rowId xmlns:a16="http://schemas.microsoft.com/office/drawing/2014/main" val="2775675622"/>
                  </a:ext>
                </a:extLst>
              </a:tr>
              <a:tr h="370840">
                <a:tc>
                  <a:txBody>
                    <a:bodyPr/>
                    <a:lstStyle/>
                    <a:p>
                      <a:r>
                        <a:rPr lang="en-US" dirty="0"/>
                        <a:t>SOCI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71%</a:t>
                      </a:r>
                    </a:p>
                  </a:txBody>
                  <a:tcPr/>
                </a:tc>
                <a:extLst>
                  <a:ext uri="{0D108BD9-81ED-4DB2-BD59-A6C34878D82A}">
                    <a16:rowId xmlns:a16="http://schemas.microsoft.com/office/drawing/2014/main" val="875716563"/>
                  </a:ext>
                </a:extLst>
              </a:tr>
              <a:tr h="370840">
                <a:tc>
                  <a:txBody>
                    <a:bodyPr/>
                    <a:lstStyle/>
                    <a:p>
                      <a:r>
                        <a:rPr lang="en-US" dirty="0"/>
                        <a:t>Face to Face Pass Rate</a:t>
                      </a:r>
                    </a:p>
                  </a:txBody>
                  <a:tcPr/>
                </a:tc>
                <a:tc>
                  <a:txBody>
                    <a:bodyPr/>
                    <a:lstStyle/>
                    <a:p>
                      <a:endParaRPr lang="en-US" dirty="0"/>
                    </a:p>
                  </a:txBody>
                  <a:tcPr>
                    <a:solidFill>
                      <a:schemeClr val="tx1">
                        <a:lumMod val="95000"/>
                        <a:lumOff val="5000"/>
                      </a:schemeClr>
                    </a:solidFill>
                  </a:tcPr>
                </a:tc>
                <a:tc>
                  <a:txBody>
                    <a:bodyPr/>
                    <a:lstStyle/>
                    <a:p>
                      <a:r>
                        <a:rPr lang="en-US" dirty="0"/>
                        <a:t>88%</a:t>
                      </a:r>
                    </a:p>
                  </a:txBody>
                  <a:tcPr/>
                </a:tc>
                <a:extLst>
                  <a:ext uri="{0D108BD9-81ED-4DB2-BD59-A6C34878D82A}">
                    <a16:rowId xmlns:a16="http://schemas.microsoft.com/office/drawing/2014/main" val="2374425358"/>
                  </a:ext>
                </a:extLst>
              </a:tr>
              <a:tr h="370840">
                <a:tc>
                  <a:txBody>
                    <a:bodyPr/>
                    <a:lstStyle/>
                    <a:p>
                      <a:r>
                        <a:rPr lang="en-US" dirty="0"/>
                        <a:t>Online Pass Rate</a:t>
                      </a:r>
                    </a:p>
                  </a:txBody>
                  <a:tcPr/>
                </a:tc>
                <a:tc>
                  <a:txBody>
                    <a:bodyPr/>
                    <a:lstStyle/>
                    <a:p>
                      <a:endParaRPr lang="en-US" dirty="0"/>
                    </a:p>
                  </a:txBody>
                  <a:tcPr>
                    <a:solidFill>
                      <a:schemeClr val="tx1">
                        <a:lumMod val="95000"/>
                        <a:lumOff val="5000"/>
                      </a:schemeClr>
                    </a:solidFill>
                  </a:tcPr>
                </a:tc>
                <a:tc>
                  <a:txBody>
                    <a:bodyPr/>
                    <a:lstStyle/>
                    <a:p>
                      <a:r>
                        <a:rPr lang="en-US" dirty="0"/>
                        <a:t>81%</a:t>
                      </a:r>
                    </a:p>
                  </a:txBody>
                  <a:tcPr/>
                </a:tc>
                <a:extLst>
                  <a:ext uri="{0D108BD9-81ED-4DB2-BD59-A6C34878D82A}">
                    <a16:rowId xmlns:a16="http://schemas.microsoft.com/office/drawing/2014/main" val="1864133861"/>
                  </a:ext>
                </a:extLst>
              </a:tr>
              <a:tr h="370840">
                <a:tc>
                  <a:txBody>
                    <a:bodyPr/>
                    <a:lstStyle/>
                    <a:p>
                      <a:r>
                        <a:rPr lang="en-US" dirty="0"/>
                        <a:t>CBE Pass Rate</a:t>
                      </a:r>
                    </a:p>
                  </a:txBody>
                  <a:tcPr/>
                </a:tc>
                <a:tc>
                  <a:txBody>
                    <a:bodyPr/>
                    <a:lstStyle/>
                    <a:p>
                      <a:endParaRPr lang="en-US" dirty="0"/>
                    </a:p>
                  </a:txBody>
                  <a:tcPr>
                    <a:solidFill>
                      <a:schemeClr val="tx1">
                        <a:lumMod val="95000"/>
                        <a:lumOff val="5000"/>
                      </a:schemeClr>
                    </a:solidFill>
                  </a:tcPr>
                </a:tc>
                <a:tc>
                  <a:txBody>
                    <a:bodyPr/>
                    <a:lstStyle/>
                    <a:p>
                      <a:r>
                        <a:rPr lang="en-US" dirty="0"/>
                        <a:t>88%</a:t>
                      </a:r>
                    </a:p>
                  </a:txBody>
                  <a:tcPr/>
                </a:tc>
                <a:extLst>
                  <a:ext uri="{0D108BD9-81ED-4DB2-BD59-A6C34878D82A}">
                    <a16:rowId xmlns:a16="http://schemas.microsoft.com/office/drawing/2014/main" val="2387550396"/>
                  </a:ext>
                </a:extLst>
              </a:tr>
              <a:tr h="370840">
                <a:tc>
                  <a:txBody>
                    <a:bodyPr/>
                    <a:lstStyle/>
                    <a:p>
                      <a:r>
                        <a:rPr lang="en-US" dirty="0"/>
                        <a:t>Hybrid Pass Rate</a:t>
                      </a:r>
                    </a:p>
                  </a:txBody>
                  <a:tcPr/>
                </a:tc>
                <a:tc>
                  <a:txBody>
                    <a:bodyPr/>
                    <a:lstStyle/>
                    <a:p>
                      <a:endParaRPr lang="en-US" dirty="0"/>
                    </a:p>
                  </a:txBody>
                  <a:tcPr>
                    <a:solidFill>
                      <a:schemeClr val="tx1">
                        <a:lumMod val="95000"/>
                        <a:lumOff val="5000"/>
                      </a:schemeClr>
                    </a:solidFill>
                  </a:tcPr>
                </a:tc>
                <a:tc>
                  <a:txBody>
                    <a:bodyPr/>
                    <a:lstStyle/>
                    <a:p>
                      <a:r>
                        <a:rPr lang="en-US" dirty="0"/>
                        <a:t>79%</a:t>
                      </a:r>
                    </a:p>
                  </a:txBody>
                  <a:tcPr/>
                </a:tc>
                <a:extLst>
                  <a:ext uri="{0D108BD9-81ED-4DB2-BD59-A6C34878D82A}">
                    <a16:rowId xmlns:a16="http://schemas.microsoft.com/office/drawing/2014/main" val="1318303119"/>
                  </a:ext>
                </a:extLst>
              </a:tr>
            </a:tbl>
          </a:graphicData>
        </a:graphic>
      </p:graphicFrame>
      <p:sp>
        <p:nvSpPr>
          <p:cNvPr id="6" name="Right Brace 5">
            <a:extLst>
              <a:ext uri="{FF2B5EF4-FFF2-40B4-BE49-F238E27FC236}">
                <a16:creationId xmlns:a16="http://schemas.microsoft.com/office/drawing/2014/main" id="{4268647C-4BF0-425A-AC0C-9C44660E565A}"/>
              </a:ext>
            </a:extLst>
          </p:cNvPr>
          <p:cNvSpPr/>
          <p:nvPr/>
        </p:nvSpPr>
        <p:spPr>
          <a:xfrm>
            <a:off x="4764505" y="2534652"/>
            <a:ext cx="144380" cy="8943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graphicFrame>
        <p:nvGraphicFramePr>
          <p:cNvPr id="8" name="Table 4">
            <a:extLst>
              <a:ext uri="{FF2B5EF4-FFF2-40B4-BE49-F238E27FC236}">
                <a16:creationId xmlns:a16="http://schemas.microsoft.com/office/drawing/2014/main" id="{8CE96E02-38D7-4E1E-9102-3F66DC1B9534}"/>
              </a:ext>
            </a:extLst>
          </p:cNvPr>
          <p:cNvGraphicFramePr>
            <a:graphicFrameLocks/>
          </p:cNvGraphicFramePr>
          <p:nvPr>
            <p:extLst>
              <p:ext uri="{D42A27DB-BD31-4B8C-83A1-F6EECF244321}">
                <p14:modId xmlns:p14="http://schemas.microsoft.com/office/powerpoint/2010/main" val="640597340"/>
              </p:ext>
            </p:extLst>
          </p:nvPr>
        </p:nvGraphicFramePr>
        <p:xfrm>
          <a:off x="260685" y="5360567"/>
          <a:ext cx="6309360" cy="1478280"/>
        </p:xfrm>
        <a:graphic>
          <a:graphicData uri="http://schemas.openxmlformats.org/drawingml/2006/table">
            <a:tbl>
              <a:tblPr firstRow="1" bandRow="1">
                <a:tableStyleId>{5C22544A-7EE6-4342-B048-85BDC9FD1C3A}</a:tableStyleId>
              </a:tblPr>
              <a:tblGrid>
                <a:gridCol w="1856874">
                  <a:extLst>
                    <a:ext uri="{9D8B030D-6E8A-4147-A177-3AD203B41FA5}">
                      <a16:colId xmlns:a16="http://schemas.microsoft.com/office/drawing/2014/main" val="3994991756"/>
                    </a:ext>
                  </a:extLst>
                </a:gridCol>
                <a:gridCol w="2349366">
                  <a:extLst>
                    <a:ext uri="{9D8B030D-6E8A-4147-A177-3AD203B41FA5}">
                      <a16:colId xmlns:a16="http://schemas.microsoft.com/office/drawing/2014/main" val="2766811859"/>
                    </a:ext>
                  </a:extLst>
                </a:gridCol>
                <a:gridCol w="2103120">
                  <a:extLst>
                    <a:ext uri="{9D8B030D-6E8A-4147-A177-3AD203B41FA5}">
                      <a16:colId xmlns:a16="http://schemas.microsoft.com/office/drawing/2014/main" val="2852989315"/>
                    </a:ext>
                  </a:extLst>
                </a:gridCol>
              </a:tblGrid>
              <a:tr h="0">
                <a:tc>
                  <a:txBody>
                    <a:bodyPr/>
                    <a:lstStyle/>
                    <a:p>
                      <a:endParaRPr lang="en-US" sz="1800" dirty="0"/>
                    </a:p>
                  </a:txBody>
                  <a:tcPr/>
                </a:tc>
                <a:tc>
                  <a:txBody>
                    <a:bodyPr/>
                    <a:lstStyle/>
                    <a:p>
                      <a:r>
                        <a:rPr lang="en-US" sz="1800" dirty="0"/>
                        <a:t>STC Average</a:t>
                      </a:r>
                    </a:p>
                  </a:txBody>
                  <a:tcPr/>
                </a:tc>
                <a:tc>
                  <a:txBody>
                    <a:bodyPr/>
                    <a:lstStyle/>
                    <a:p>
                      <a:r>
                        <a:rPr lang="en-US" sz="1800" dirty="0"/>
                        <a:t>SOCI</a:t>
                      </a:r>
                    </a:p>
                  </a:txBody>
                  <a:tcPr/>
                </a:tc>
                <a:extLst>
                  <a:ext uri="{0D108BD9-81ED-4DB2-BD59-A6C34878D82A}">
                    <a16:rowId xmlns:a16="http://schemas.microsoft.com/office/drawing/2014/main" val="2502029310"/>
                  </a:ext>
                </a:extLst>
              </a:tr>
              <a:tr h="370840">
                <a:tc>
                  <a:txBody>
                    <a:bodyPr/>
                    <a:lstStyle/>
                    <a:p>
                      <a:r>
                        <a:rPr lang="en-US" sz="1800" dirty="0"/>
                        <a:t>Pass</a:t>
                      </a:r>
                    </a:p>
                  </a:txBody>
                  <a:tcPr/>
                </a:tc>
                <a:tc>
                  <a:txBody>
                    <a:bodyPr/>
                    <a:lstStyle/>
                    <a:p>
                      <a:r>
                        <a:rPr lang="en-US" sz="1800" dirty="0"/>
                        <a:t>78%</a:t>
                      </a:r>
                    </a:p>
                  </a:txBody>
                  <a:tcPr/>
                </a:tc>
                <a:tc>
                  <a:txBody>
                    <a:bodyPr/>
                    <a:lstStyle/>
                    <a:p>
                      <a:r>
                        <a:rPr lang="en-US" sz="1800" dirty="0"/>
                        <a:t>85%</a:t>
                      </a:r>
                    </a:p>
                  </a:txBody>
                  <a:tcPr/>
                </a:tc>
                <a:extLst>
                  <a:ext uri="{0D108BD9-81ED-4DB2-BD59-A6C34878D82A}">
                    <a16:rowId xmlns:a16="http://schemas.microsoft.com/office/drawing/2014/main" val="4286852929"/>
                  </a:ext>
                </a:extLst>
              </a:tr>
              <a:tr h="370840">
                <a:tc>
                  <a:txBody>
                    <a:bodyPr/>
                    <a:lstStyle/>
                    <a:p>
                      <a:r>
                        <a:rPr lang="en-US" sz="1800" dirty="0"/>
                        <a:t>Fail</a:t>
                      </a:r>
                    </a:p>
                  </a:txBody>
                  <a:tcPr/>
                </a:tc>
                <a:tc>
                  <a:txBody>
                    <a:bodyPr/>
                    <a:lstStyle/>
                    <a:p>
                      <a:r>
                        <a:rPr lang="en-US" sz="1800" dirty="0"/>
                        <a:t>14%</a:t>
                      </a:r>
                    </a:p>
                  </a:txBody>
                  <a:tcPr/>
                </a:tc>
                <a:tc>
                  <a:txBody>
                    <a:bodyPr/>
                    <a:lstStyle/>
                    <a:p>
                      <a:r>
                        <a:rPr lang="en-US" sz="1800" dirty="0"/>
                        <a:t>10%</a:t>
                      </a:r>
                    </a:p>
                  </a:txBody>
                  <a:tcPr/>
                </a:tc>
                <a:extLst>
                  <a:ext uri="{0D108BD9-81ED-4DB2-BD59-A6C34878D82A}">
                    <a16:rowId xmlns:a16="http://schemas.microsoft.com/office/drawing/2014/main" val="1636255412"/>
                  </a:ext>
                </a:extLst>
              </a:tr>
              <a:tr h="370840">
                <a:tc>
                  <a:txBody>
                    <a:bodyPr/>
                    <a:lstStyle/>
                    <a:p>
                      <a:r>
                        <a:rPr lang="en-US" sz="1800" dirty="0"/>
                        <a:t>Withdraw</a:t>
                      </a:r>
                    </a:p>
                  </a:txBody>
                  <a:tcPr/>
                </a:tc>
                <a:tc>
                  <a:txBody>
                    <a:bodyPr/>
                    <a:lstStyle/>
                    <a:p>
                      <a:r>
                        <a:rPr lang="en-US" sz="1800" dirty="0"/>
                        <a:t>8%</a:t>
                      </a:r>
                    </a:p>
                  </a:txBody>
                  <a:tcPr/>
                </a:tc>
                <a:tc>
                  <a:txBody>
                    <a:bodyPr/>
                    <a:lstStyle/>
                    <a:p>
                      <a:r>
                        <a:rPr lang="en-US" sz="1800" dirty="0"/>
                        <a:t>5%</a:t>
                      </a:r>
                    </a:p>
                  </a:txBody>
                  <a:tcPr/>
                </a:tc>
                <a:extLst>
                  <a:ext uri="{0D108BD9-81ED-4DB2-BD59-A6C34878D82A}">
                    <a16:rowId xmlns:a16="http://schemas.microsoft.com/office/drawing/2014/main" val="2433083443"/>
                  </a:ext>
                </a:extLst>
              </a:tr>
            </a:tbl>
          </a:graphicData>
        </a:graphic>
      </p:graphicFrame>
      <p:sp>
        <p:nvSpPr>
          <p:cNvPr id="9" name="TextBox 8">
            <a:extLst>
              <a:ext uri="{FF2B5EF4-FFF2-40B4-BE49-F238E27FC236}">
                <a16:creationId xmlns:a16="http://schemas.microsoft.com/office/drawing/2014/main" id="{00570DA2-3110-4F21-9958-7609FA1B923A}"/>
              </a:ext>
            </a:extLst>
          </p:cNvPr>
          <p:cNvSpPr txBox="1"/>
          <p:nvPr/>
        </p:nvSpPr>
        <p:spPr>
          <a:xfrm>
            <a:off x="6869724" y="1237798"/>
            <a:ext cx="5145814" cy="5632311"/>
          </a:xfrm>
          <a:prstGeom prst="rect">
            <a:avLst/>
          </a:prstGeom>
          <a:solidFill>
            <a:srgbClr val="8FB4D5"/>
          </a:solidFill>
        </p:spPr>
        <p:txBody>
          <a:bodyPr wrap="square" rtlCol="0">
            <a:spAutoFit/>
          </a:bodyPr>
          <a:lstStyle/>
          <a:p>
            <a:r>
              <a:rPr lang="en-US" sz="2000" dirty="0">
                <a:highlight>
                  <a:srgbClr val="FFFF00"/>
                </a:highlight>
              </a:rPr>
              <a:t>OTHER DATA:</a:t>
            </a:r>
          </a:p>
          <a:p>
            <a:r>
              <a:rPr lang="en-US" sz="2000" dirty="0"/>
              <a:t>Highest Enrollment – SOCI 1301</a:t>
            </a:r>
          </a:p>
          <a:p>
            <a:r>
              <a:rPr lang="en-US" sz="2000" dirty="0"/>
              <a:t>Pass Rate: 86%</a:t>
            </a:r>
          </a:p>
          <a:p>
            <a:r>
              <a:rPr lang="en-US" sz="2000" dirty="0">
                <a:highlight>
                  <a:srgbClr val="FFFF00"/>
                </a:highlight>
              </a:rPr>
              <a:t>Notable Data </a:t>
            </a:r>
          </a:p>
          <a:p>
            <a:r>
              <a:rPr lang="en-US" sz="2000" u="sng" dirty="0"/>
              <a:t>Student Demographics:</a:t>
            </a:r>
          </a:p>
          <a:p>
            <a:pPr marL="285750" indent="-285750">
              <a:buFont typeface="Arial" panose="020B0604020202020204" pitchFamily="34" charset="0"/>
              <a:buChar char="•"/>
            </a:pPr>
            <a:r>
              <a:rPr lang="en-US" sz="2000" dirty="0"/>
              <a:t>Not College Ready Pass rate 81%</a:t>
            </a:r>
          </a:p>
          <a:p>
            <a:pPr marL="285750" indent="-285750">
              <a:buFont typeface="Arial" panose="020B0604020202020204" pitchFamily="34" charset="0"/>
              <a:buChar char="•"/>
            </a:pPr>
            <a:r>
              <a:rPr lang="en-US" sz="2000" dirty="0"/>
              <a:t>First Time in College Pass rate 77%</a:t>
            </a:r>
          </a:p>
          <a:p>
            <a:r>
              <a:rPr lang="en-US" sz="2000" u="sng" dirty="0"/>
              <a:t>Differences in Modality:</a:t>
            </a:r>
          </a:p>
          <a:p>
            <a:pPr marL="285750" indent="-285750">
              <a:buFont typeface="Arial" panose="020B0604020202020204" pitchFamily="34" charset="0"/>
              <a:buChar char="•"/>
            </a:pPr>
            <a:r>
              <a:rPr lang="en-US" sz="2000" dirty="0"/>
              <a:t>CBE has no drops</a:t>
            </a:r>
          </a:p>
          <a:p>
            <a:pPr marL="285750" indent="-285750">
              <a:buFont typeface="Arial" panose="020B0604020202020204" pitchFamily="34" charset="0"/>
              <a:buChar char="•"/>
            </a:pPr>
            <a:r>
              <a:rPr lang="en-US" sz="2000" dirty="0"/>
              <a:t>Hybrid pass rate 77%</a:t>
            </a:r>
          </a:p>
          <a:p>
            <a:pPr marL="285750" indent="-285750">
              <a:buFont typeface="Arial" panose="020B0604020202020204" pitchFamily="34" charset="0"/>
              <a:buChar char="•"/>
            </a:pPr>
            <a:r>
              <a:rPr lang="en-US" sz="2000" dirty="0"/>
              <a:t>Online Pass Rate 83%</a:t>
            </a:r>
          </a:p>
          <a:p>
            <a:r>
              <a:rPr lang="en-US" sz="2000" u="sng" dirty="0"/>
              <a:t>Other Data:</a:t>
            </a:r>
          </a:p>
          <a:p>
            <a:pPr marL="285750" indent="-285750">
              <a:buFont typeface="Arial" panose="020B0604020202020204" pitchFamily="34" charset="0"/>
              <a:buChar char="•"/>
            </a:pPr>
            <a:r>
              <a:rPr lang="en-US" sz="2000" dirty="0"/>
              <a:t>CBE Full-Time Students Pass Rate 92%</a:t>
            </a:r>
          </a:p>
          <a:p>
            <a:pPr marL="285750" indent="-285750">
              <a:buFont typeface="Arial" panose="020B0604020202020204" pitchFamily="34" charset="0"/>
              <a:buChar char="•"/>
            </a:pPr>
            <a:r>
              <a:rPr lang="en-US" sz="2000" dirty="0"/>
              <a:t>Face to Face Not College Ready; 83% pass rate, 11% fail rate</a:t>
            </a:r>
          </a:p>
          <a:p>
            <a:pPr marL="285750" indent="-285750">
              <a:buFont typeface="Arial" panose="020B0604020202020204" pitchFamily="34" charset="0"/>
              <a:buChar char="•"/>
            </a:pPr>
            <a:r>
              <a:rPr lang="en-US" sz="2000" dirty="0"/>
              <a:t>First Time in College, 79% pass rate, 17% fail rate</a:t>
            </a:r>
          </a:p>
          <a:p>
            <a:pPr marL="285750" indent="-285750">
              <a:buFont typeface="Arial" panose="020B0604020202020204" pitchFamily="34" charset="0"/>
              <a:buChar char="•"/>
            </a:pPr>
            <a:r>
              <a:rPr lang="en-US" sz="2000" dirty="0"/>
              <a:t>Class with Highest Fail Rate: SOCI 1306 (18%)</a:t>
            </a:r>
          </a:p>
        </p:txBody>
      </p:sp>
    </p:spTree>
    <p:extLst>
      <p:ext uri="{BB962C8B-B14F-4D97-AF65-F5344CB8AC3E}">
        <p14:creationId xmlns:p14="http://schemas.microsoft.com/office/powerpoint/2010/main" val="7752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C900-B220-42BC-8FAB-266D62281C07}"/>
              </a:ext>
            </a:extLst>
          </p:cNvPr>
          <p:cNvSpPr>
            <a:spLocks noGrp="1"/>
          </p:cNvSpPr>
          <p:nvPr>
            <p:ph type="title"/>
          </p:nvPr>
        </p:nvSpPr>
        <p:spPr>
          <a:xfrm>
            <a:off x="260685" y="203250"/>
            <a:ext cx="11754852" cy="786130"/>
          </a:xfrm>
        </p:spPr>
        <p:txBody>
          <a:bodyPr>
            <a:normAutofit/>
          </a:bodyPr>
          <a:lstStyle/>
          <a:p>
            <a:pPr algn="ctr"/>
            <a:r>
              <a:rPr lang="en-US" sz="4000" dirty="0"/>
              <a:t>Anthropology Data</a:t>
            </a:r>
          </a:p>
        </p:txBody>
      </p:sp>
      <p:graphicFrame>
        <p:nvGraphicFramePr>
          <p:cNvPr id="4" name="Table 4">
            <a:extLst>
              <a:ext uri="{FF2B5EF4-FFF2-40B4-BE49-F238E27FC236}">
                <a16:creationId xmlns:a16="http://schemas.microsoft.com/office/drawing/2014/main" id="{6078EEB0-868E-48B1-89D9-9E97D756534F}"/>
              </a:ext>
            </a:extLst>
          </p:cNvPr>
          <p:cNvGraphicFramePr>
            <a:graphicFrameLocks noGrp="1"/>
          </p:cNvGraphicFramePr>
          <p:nvPr>
            <p:ph idx="1"/>
            <p:extLst>
              <p:ext uri="{D42A27DB-BD31-4B8C-83A1-F6EECF244321}">
                <p14:modId xmlns:p14="http://schemas.microsoft.com/office/powerpoint/2010/main" val="628809328"/>
              </p:ext>
            </p:extLst>
          </p:nvPr>
        </p:nvGraphicFramePr>
        <p:xfrm>
          <a:off x="260685" y="1237798"/>
          <a:ext cx="6309360" cy="3337560"/>
        </p:xfrm>
        <a:graphic>
          <a:graphicData uri="http://schemas.openxmlformats.org/drawingml/2006/table">
            <a:tbl>
              <a:tblPr firstRow="1" bandRow="1">
                <a:tableStyleId>{5C22544A-7EE6-4342-B048-85BDC9FD1C3A}</a:tableStyleId>
              </a:tblPr>
              <a:tblGrid>
                <a:gridCol w="2530641">
                  <a:extLst>
                    <a:ext uri="{9D8B030D-6E8A-4147-A177-3AD203B41FA5}">
                      <a16:colId xmlns:a16="http://schemas.microsoft.com/office/drawing/2014/main" val="2155579706"/>
                    </a:ext>
                  </a:extLst>
                </a:gridCol>
                <a:gridCol w="2550695">
                  <a:extLst>
                    <a:ext uri="{9D8B030D-6E8A-4147-A177-3AD203B41FA5}">
                      <a16:colId xmlns:a16="http://schemas.microsoft.com/office/drawing/2014/main" val="1043502927"/>
                    </a:ext>
                  </a:extLst>
                </a:gridCol>
                <a:gridCol w="1228024">
                  <a:extLst>
                    <a:ext uri="{9D8B030D-6E8A-4147-A177-3AD203B41FA5}">
                      <a16:colId xmlns:a16="http://schemas.microsoft.com/office/drawing/2014/main" val="1802857376"/>
                    </a:ext>
                  </a:extLst>
                </a:gridCol>
              </a:tblGrid>
              <a:tr h="370840">
                <a:tc>
                  <a:txBody>
                    <a:bodyPr/>
                    <a:lstStyle/>
                    <a:p>
                      <a:endParaRPr lang="en-US" dirty="0"/>
                    </a:p>
                  </a:txBody>
                  <a:tcPr/>
                </a:tc>
                <a:tc>
                  <a:txBody>
                    <a:bodyPr/>
                    <a:lstStyle/>
                    <a:p>
                      <a:r>
                        <a:rPr lang="en-US" dirty="0"/>
                        <a:t>Student Group</a:t>
                      </a:r>
                    </a:p>
                  </a:txBody>
                  <a:tcPr/>
                </a:tc>
                <a:tc>
                  <a:txBody>
                    <a:bodyPr/>
                    <a:lstStyle/>
                    <a:p>
                      <a:r>
                        <a:rPr lang="en-US" dirty="0"/>
                        <a:t>Pass Rate</a:t>
                      </a:r>
                    </a:p>
                  </a:txBody>
                  <a:tcPr/>
                </a:tc>
                <a:extLst>
                  <a:ext uri="{0D108BD9-81ED-4DB2-BD59-A6C34878D82A}">
                    <a16:rowId xmlns:a16="http://schemas.microsoft.com/office/drawing/2014/main" val="530962662"/>
                  </a:ext>
                </a:extLst>
              </a:tr>
              <a:tr h="370840">
                <a:tc>
                  <a:txBody>
                    <a:bodyPr/>
                    <a:lstStyle/>
                    <a:p>
                      <a:r>
                        <a:rPr lang="en-US" dirty="0"/>
                        <a:t>STC Highest Pass Rate</a:t>
                      </a:r>
                    </a:p>
                  </a:txBody>
                  <a:tcPr/>
                </a:tc>
                <a:tc>
                  <a:txBody>
                    <a:bodyPr/>
                    <a:lstStyle/>
                    <a:p>
                      <a:r>
                        <a:rPr lang="en-US" dirty="0"/>
                        <a:t>Dual Credit</a:t>
                      </a:r>
                    </a:p>
                  </a:txBody>
                  <a:tcPr/>
                </a:tc>
                <a:tc>
                  <a:txBody>
                    <a:bodyPr/>
                    <a:lstStyle/>
                    <a:p>
                      <a:r>
                        <a:rPr lang="en-US" dirty="0"/>
                        <a:t>86%</a:t>
                      </a:r>
                    </a:p>
                  </a:txBody>
                  <a:tcPr/>
                </a:tc>
                <a:extLst>
                  <a:ext uri="{0D108BD9-81ED-4DB2-BD59-A6C34878D82A}">
                    <a16:rowId xmlns:a16="http://schemas.microsoft.com/office/drawing/2014/main" val="3221440204"/>
                  </a:ext>
                </a:extLst>
              </a:tr>
              <a:tr h="370840">
                <a:tc>
                  <a:txBody>
                    <a:bodyPr/>
                    <a:lstStyle/>
                    <a:p>
                      <a:r>
                        <a:rPr lang="en-US" dirty="0"/>
                        <a:t>ANTH Highest Pass Rate</a:t>
                      </a:r>
                    </a:p>
                  </a:txBody>
                  <a:tcPr/>
                </a:tc>
                <a:tc>
                  <a:txBody>
                    <a:bodyPr/>
                    <a:lstStyle/>
                    <a:p>
                      <a:r>
                        <a:rPr lang="en-US" dirty="0"/>
                        <a:t>Dual Credit</a:t>
                      </a:r>
                    </a:p>
                  </a:txBody>
                  <a:tcPr/>
                </a:tc>
                <a:tc>
                  <a:txBody>
                    <a:bodyPr/>
                    <a:lstStyle/>
                    <a:p>
                      <a:r>
                        <a:rPr lang="en-US" dirty="0"/>
                        <a:t>96%</a:t>
                      </a:r>
                    </a:p>
                  </a:txBody>
                  <a:tcPr/>
                </a:tc>
                <a:extLst>
                  <a:ext uri="{0D108BD9-81ED-4DB2-BD59-A6C34878D82A}">
                    <a16:rowId xmlns:a16="http://schemas.microsoft.com/office/drawing/2014/main" val="1460807141"/>
                  </a:ext>
                </a:extLst>
              </a:tr>
              <a:tr h="370840">
                <a:tc>
                  <a:txBody>
                    <a:bodyPr/>
                    <a:lstStyle/>
                    <a:p>
                      <a:r>
                        <a:rPr lang="en-US" dirty="0"/>
                        <a:t>STC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62%</a:t>
                      </a:r>
                    </a:p>
                  </a:txBody>
                  <a:tcPr/>
                </a:tc>
                <a:extLst>
                  <a:ext uri="{0D108BD9-81ED-4DB2-BD59-A6C34878D82A}">
                    <a16:rowId xmlns:a16="http://schemas.microsoft.com/office/drawing/2014/main" val="2775675622"/>
                  </a:ext>
                </a:extLst>
              </a:tr>
              <a:tr h="370840">
                <a:tc>
                  <a:txBody>
                    <a:bodyPr/>
                    <a:lstStyle/>
                    <a:p>
                      <a:r>
                        <a:rPr lang="en-US" dirty="0"/>
                        <a:t>ANTH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73%</a:t>
                      </a:r>
                    </a:p>
                  </a:txBody>
                  <a:tcPr/>
                </a:tc>
                <a:extLst>
                  <a:ext uri="{0D108BD9-81ED-4DB2-BD59-A6C34878D82A}">
                    <a16:rowId xmlns:a16="http://schemas.microsoft.com/office/drawing/2014/main" val="875716563"/>
                  </a:ext>
                </a:extLst>
              </a:tr>
              <a:tr h="370840">
                <a:tc>
                  <a:txBody>
                    <a:bodyPr/>
                    <a:lstStyle/>
                    <a:p>
                      <a:r>
                        <a:rPr lang="en-US" dirty="0"/>
                        <a:t>Face to Face Pass Rate</a:t>
                      </a:r>
                    </a:p>
                  </a:txBody>
                  <a:tcPr/>
                </a:tc>
                <a:tc>
                  <a:txBody>
                    <a:bodyPr/>
                    <a:lstStyle/>
                    <a:p>
                      <a:endParaRPr lang="en-US" dirty="0"/>
                    </a:p>
                  </a:txBody>
                  <a:tcPr>
                    <a:solidFill>
                      <a:schemeClr val="tx1">
                        <a:lumMod val="95000"/>
                        <a:lumOff val="5000"/>
                      </a:schemeClr>
                    </a:solidFill>
                  </a:tcPr>
                </a:tc>
                <a:tc>
                  <a:txBody>
                    <a:bodyPr/>
                    <a:lstStyle/>
                    <a:p>
                      <a:r>
                        <a:rPr lang="en-US" dirty="0"/>
                        <a:t>92%</a:t>
                      </a:r>
                    </a:p>
                  </a:txBody>
                  <a:tcPr/>
                </a:tc>
                <a:extLst>
                  <a:ext uri="{0D108BD9-81ED-4DB2-BD59-A6C34878D82A}">
                    <a16:rowId xmlns:a16="http://schemas.microsoft.com/office/drawing/2014/main" val="2374425358"/>
                  </a:ext>
                </a:extLst>
              </a:tr>
              <a:tr h="370840">
                <a:tc>
                  <a:txBody>
                    <a:bodyPr/>
                    <a:lstStyle/>
                    <a:p>
                      <a:r>
                        <a:rPr lang="en-US" dirty="0"/>
                        <a:t>Online Pass Rate</a:t>
                      </a:r>
                    </a:p>
                  </a:txBody>
                  <a:tcPr/>
                </a:tc>
                <a:tc>
                  <a:txBody>
                    <a:bodyPr/>
                    <a:lstStyle/>
                    <a:p>
                      <a:endParaRPr lang="en-US" dirty="0"/>
                    </a:p>
                  </a:txBody>
                  <a:tcPr>
                    <a:solidFill>
                      <a:schemeClr val="tx1">
                        <a:lumMod val="95000"/>
                        <a:lumOff val="5000"/>
                      </a:schemeClr>
                    </a:solidFill>
                  </a:tcPr>
                </a:tc>
                <a:tc>
                  <a:txBody>
                    <a:bodyPr/>
                    <a:lstStyle/>
                    <a:p>
                      <a:r>
                        <a:rPr lang="en-US" dirty="0"/>
                        <a:t>90%</a:t>
                      </a:r>
                    </a:p>
                  </a:txBody>
                  <a:tcPr/>
                </a:tc>
                <a:extLst>
                  <a:ext uri="{0D108BD9-81ED-4DB2-BD59-A6C34878D82A}">
                    <a16:rowId xmlns:a16="http://schemas.microsoft.com/office/drawing/2014/main" val="1864133861"/>
                  </a:ext>
                </a:extLst>
              </a:tr>
              <a:tr h="370840">
                <a:tc>
                  <a:txBody>
                    <a:bodyPr/>
                    <a:lstStyle/>
                    <a:p>
                      <a:r>
                        <a:rPr lang="en-US" dirty="0"/>
                        <a:t>CBE Pass Rate</a:t>
                      </a:r>
                    </a:p>
                  </a:txBody>
                  <a:tcPr/>
                </a:tc>
                <a:tc>
                  <a:txBody>
                    <a:bodyPr/>
                    <a:lstStyle/>
                    <a:p>
                      <a:endParaRPr lang="en-US" dirty="0"/>
                    </a:p>
                  </a:txBody>
                  <a:tcPr>
                    <a:solidFill>
                      <a:schemeClr val="tx1">
                        <a:lumMod val="95000"/>
                        <a:lumOff val="5000"/>
                      </a:schemeClr>
                    </a:solidFill>
                  </a:tcPr>
                </a:tc>
                <a:tc>
                  <a:txBody>
                    <a:bodyPr/>
                    <a:lstStyle/>
                    <a:p>
                      <a:endParaRPr lang="en-US" dirty="0"/>
                    </a:p>
                  </a:txBody>
                  <a:tcPr>
                    <a:solidFill>
                      <a:schemeClr val="tx1"/>
                    </a:solidFill>
                  </a:tcPr>
                </a:tc>
                <a:extLst>
                  <a:ext uri="{0D108BD9-81ED-4DB2-BD59-A6C34878D82A}">
                    <a16:rowId xmlns:a16="http://schemas.microsoft.com/office/drawing/2014/main" val="2387550396"/>
                  </a:ext>
                </a:extLst>
              </a:tr>
              <a:tr h="370840">
                <a:tc>
                  <a:txBody>
                    <a:bodyPr/>
                    <a:lstStyle/>
                    <a:p>
                      <a:r>
                        <a:rPr lang="en-US" dirty="0"/>
                        <a:t>Hybrid Pass Rate</a:t>
                      </a:r>
                    </a:p>
                  </a:txBody>
                  <a:tcPr/>
                </a:tc>
                <a:tc>
                  <a:txBody>
                    <a:bodyPr/>
                    <a:lstStyle/>
                    <a:p>
                      <a:endParaRPr lang="en-US" dirty="0"/>
                    </a:p>
                  </a:txBody>
                  <a:tcPr>
                    <a:solidFill>
                      <a:schemeClr val="tx1">
                        <a:lumMod val="95000"/>
                        <a:lumOff val="5000"/>
                      </a:schemeClr>
                    </a:solidFill>
                  </a:tcPr>
                </a:tc>
                <a:tc>
                  <a:txBody>
                    <a:bodyPr/>
                    <a:lstStyle/>
                    <a:p>
                      <a:endParaRPr lang="en-US" dirty="0"/>
                    </a:p>
                  </a:txBody>
                  <a:tcPr>
                    <a:solidFill>
                      <a:schemeClr val="tx1"/>
                    </a:solidFill>
                  </a:tcPr>
                </a:tc>
                <a:extLst>
                  <a:ext uri="{0D108BD9-81ED-4DB2-BD59-A6C34878D82A}">
                    <a16:rowId xmlns:a16="http://schemas.microsoft.com/office/drawing/2014/main" val="1318303119"/>
                  </a:ext>
                </a:extLst>
              </a:tr>
            </a:tbl>
          </a:graphicData>
        </a:graphic>
      </p:graphicFrame>
      <p:sp>
        <p:nvSpPr>
          <p:cNvPr id="6" name="Right Brace 5">
            <a:extLst>
              <a:ext uri="{FF2B5EF4-FFF2-40B4-BE49-F238E27FC236}">
                <a16:creationId xmlns:a16="http://schemas.microsoft.com/office/drawing/2014/main" id="{4268647C-4BF0-425A-AC0C-9C44660E565A}"/>
              </a:ext>
            </a:extLst>
          </p:cNvPr>
          <p:cNvSpPr/>
          <p:nvPr/>
        </p:nvSpPr>
        <p:spPr>
          <a:xfrm>
            <a:off x="4764505" y="2534652"/>
            <a:ext cx="144380" cy="8943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graphicFrame>
        <p:nvGraphicFramePr>
          <p:cNvPr id="8" name="Table 4">
            <a:extLst>
              <a:ext uri="{FF2B5EF4-FFF2-40B4-BE49-F238E27FC236}">
                <a16:creationId xmlns:a16="http://schemas.microsoft.com/office/drawing/2014/main" id="{8CE96E02-38D7-4E1E-9102-3F66DC1B9534}"/>
              </a:ext>
            </a:extLst>
          </p:cNvPr>
          <p:cNvGraphicFramePr>
            <a:graphicFrameLocks/>
          </p:cNvGraphicFramePr>
          <p:nvPr>
            <p:extLst>
              <p:ext uri="{D42A27DB-BD31-4B8C-83A1-F6EECF244321}">
                <p14:modId xmlns:p14="http://schemas.microsoft.com/office/powerpoint/2010/main" val="363645664"/>
              </p:ext>
            </p:extLst>
          </p:nvPr>
        </p:nvGraphicFramePr>
        <p:xfrm>
          <a:off x="260685" y="5360567"/>
          <a:ext cx="6309360" cy="1478280"/>
        </p:xfrm>
        <a:graphic>
          <a:graphicData uri="http://schemas.openxmlformats.org/drawingml/2006/table">
            <a:tbl>
              <a:tblPr firstRow="1" bandRow="1">
                <a:tableStyleId>{5C22544A-7EE6-4342-B048-85BDC9FD1C3A}</a:tableStyleId>
              </a:tblPr>
              <a:tblGrid>
                <a:gridCol w="1856874">
                  <a:extLst>
                    <a:ext uri="{9D8B030D-6E8A-4147-A177-3AD203B41FA5}">
                      <a16:colId xmlns:a16="http://schemas.microsoft.com/office/drawing/2014/main" val="3994991756"/>
                    </a:ext>
                  </a:extLst>
                </a:gridCol>
                <a:gridCol w="2349366">
                  <a:extLst>
                    <a:ext uri="{9D8B030D-6E8A-4147-A177-3AD203B41FA5}">
                      <a16:colId xmlns:a16="http://schemas.microsoft.com/office/drawing/2014/main" val="2766811859"/>
                    </a:ext>
                  </a:extLst>
                </a:gridCol>
                <a:gridCol w="2103120">
                  <a:extLst>
                    <a:ext uri="{9D8B030D-6E8A-4147-A177-3AD203B41FA5}">
                      <a16:colId xmlns:a16="http://schemas.microsoft.com/office/drawing/2014/main" val="2852989315"/>
                    </a:ext>
                  </a:extLst>
                </a:gridCol>
              </a:tblGrid>
              <a:tr h="0">
                <a:tc>
                  <a:txBody>
                    <a:bodyPr/>
                    <a:lstStyle/>
                    <a:p>
                      <a:endParaRPr lang="en-US" sz="1800" dirty="0"/>
                    </a:p>
                  </a:txBody>
                  <a:tcPr/>
                </a:tc>
                <a:tc>
                  <a:txBody>
                    <a:bodyPr/>
                    <a:lstStyle/>
                    <a:p>
                      <a:r>
                        <a:rPr lang="en-US" sz="1800" dirty="0"/>
                        <a:t>STC Average</a:t>
                      </a:r>
                    </a:p>
                  </a:txBody>
                  <a:tcPr/>
                </a:tc>
                <a:tc>
                  <a:txBody>
                    <a:bodyPr/>
                    <a:lstStyle/>
                    <a:p>
                      <a:r>
                        <a:rPr lang="en-US" sz="1800" dirty="0"/>
                        <a:t>ANTH</a:t>
                      </a:r>
                    </a:p>
                  </a:txBody>
                  <a:tcPr/>
                </a:tc>
                <a:extLst>
                  <a:ext uri="{0D108BD9-81ED-4DB2-BD59-A6C34878D82A}">
                    <a16:rowId xmlns:a16="http://schemas.microsoft.com/office/drawing/2014/main" val="2502029310"/>
                  </a:ext>
                </a:extLst>
              </a:tr>
              <a:tr h="370840">
                <a:tc>
                  <a:txBody>
                    <a:bodyPr/>
                    <a:lstStyle/>
                    <a:p>
                      <a:r>
                        <a:rPr lang="en-US" sz="1800" dirty="0"/>
                        <a:t>Pass</a:t>
                      </a:r>
                    </a:p>
                  </a:txBody>
                  <a:tcPr/>
                </a:tc>
                <a:tc>
                  <a:txBody>
                    <a:bodyPr/>
                    <a:lstStyle/>
                    <a:p>
                      <a:r>
                        <a:rPr lang="en-US" sz="1800" dirty="0"/>
                        <a:t>78%</a:t>
                      </a:r>
                    </a:p>
                  </a:txBody>
                  <a:tcPr/>
                </a:tc>
                <a:tc>
                  <a:txBody>
                    <a:bodyPr/>
                    <a:lstStyle/>
                    <a:p>
                      <a:r>
                        <a:rPr lang="en-US" sz="1800" dirty="0"/>
                        <a:t>91%</a:t>
                      </a:r>
                    </a:p>
                  </a:txBody>
                  <a:tcPr/>
                </a:tc>
                <a:extLst>
                  <a:ext uri="{0D108BD9-81ED-4DB2-BD59-A6C34878D82A}">
                    <a16:rowId xmlns:a16="http://schemas.microsoft.com/office/drawing/2014/main" val="4286852929"/>
                  </a:ext>
                </a:extLst>
              </a:tr>
              <a:tr h="370840">
                <a:tc>
                  <a:txBody>
                    <a:bodyPr/>
                    <a:lstStyle/>
                    <a:p>
                      <a:r>
                        <a:rPr lang="en-US" sz="1800" dirty="0"/>
                        <a:t>Fail</a:t>
                      </a:r>
                    </a:p>
                  </a:txBody>
                  <a:tcPr/>
                </a:tc>
                <a:tc>
                  <a:txBody>
                    <a:bodyPr/>
                    <a:lstStyle/>
                    <a:p>
                      <a:r>
                        <a:rPr lang="en-US" sz="1800" dirty="0"/>
                        <a:t>14%</a:t>
                      </a:r>
                    </a:p>
                  </a:txBody>
                  <a:tcPr/>
                </a:tc>
                <a:tc>
                  <a:txBody>
                    <a:bodyPr/>
                    <a:lstStyle/>
                    <a:p>
                      <a:r>
                        <a:rPr lang="en-US" sz="1800" dirty="0"/>
                        <a:t>6%</a:t>
                      </a:r>
                    </a:p>
                  </a:txBody>
                  <a:tcPr/>
                </a:tc>
                <a:extLst>
                  <a:ext uri="{0D108BD9-81ED-4DB2-BD59-A6C34878D82A}">
                    <a16:rowId xmlns:a16="http://schemas.microsoft.com/office/drawing/2014/main" val="1636255412"/>
                  </a:ext>
                </a:extLst>
              </a:tr>
              <a:tr h="370840">
                <a:tc>
                  <a:txBody>
                    <a:bodyPr/>
                    <a:lstStyle/>
                    <a:p>
                      <a:r>
                        <a:rPr lang="en-US" sz="1800" dirty="0"/>
                        <a:t>Withdraw</a:t>
                      </a:r>
                    </a:p>
                  </a:txBody>
                  <a:tcPr/>
                </a:tc>
                <a:tc>
                  <a:txBody>
                    <a:bodyPr/>
                    <a:lstStyle/>
                    <a:p>
                      <a:r>
                        <a:rPr lang="en-US" sz="1800" dirty="0"/>
                        <a:t>8%</a:t>
                      </a:r>
                    </a:p>
                  </a:txBody>
                  <a:tcPr/>
                </a:tc>
                <a:tc>
                  <a:txBody>
                    <a:bodyPr/>
                    <a:lstStyle/>
                    <a:p>
                      <a:r>
                        <a:rPr lang="en-US" sz="1800" dirty="0"/>
                        <a:t>3%</a:t>
                      </a:r>
                    </a:p>
                  </a:txBody>
                  <a:tcPr/>
                </a:tc>
                <a:extLst>
                  <a:ext uri="{0D108BD9-81ED-4DB2-BD59-A6C34878D82A}">
                    <a16:rowId xmlns:a16="http://schemas.microsoft.com/office/drawing/2014/main" val="2433083443"/>
                  </a:ext>
                </a:extLst>
              </a:tr>
            </a:tbl>
          </a:graphicData>
        </a:graphic>
      </p:graphicFrame>
      <p:sp>
        <p:nvSpPr>
          <p:cNvPr id="9" name="TextBox 8">
            <a:extLst>
              <a:ext uri="{FF2B5EF4-FFF2-40B4-BE49-F238E27FC236}">
                <a16:creationId xmlns:a16="http://schemas.microsoft.com/office/drawing/2014/main" id="{00570DA2-3110-4F21-9958-7609FA1B923A}"/>
              </a:ext>
            </a:extLst>
          </p:cNvPr>
          <p:cNvSpPr txBox="1"/>
          <p:nvPr/>
        </p:nvSpPr>
        <p:spPr>
          <a:xfrm>
            <a:off x="6994358" y="1242440"/>
            <a:ext cx="5021179" cy="4939814"/>
          </a:xfrm>
          <a:prstGeom prst="rect">
            <a:avLst/>
          </a:prstGeom>
          <a:solidFill>
            <a:srgbClr val="8FB4D5"/>
          </a:solidFill>
        </p:spPr>
        <p:txBody>
          <a:bodyPr wrap="square" rtlCol="0">
            <a:spAutoFit/>
          </a:bodyPr>
          <a:lstStyle/>
          <a:p>
            <a:r>
              <a:rPr lang="en-US" sz="2100" dirty="0">
                <a:highlight>
                  <a:srgbClr val="FFFF00"/>
                </a:highlight>
              </a:rPr>
              <a:t>OTHER DATA:</a:t>
            </a:r>
          </a:p>
          <a:p>
            <a:r>
              <a:rPr lang="en-US" sz="2100" dirty="0"/>
              <a:t>Highest Enrollment – ANTH 2301</a:t>
            </a:r>
          </a:p>
          <a:p>
            <a:r>
              <a:rPr lang="en-US" sz="2100" dirty="0"/>
              <a:t>Pass Rate: 87%</a:t>
            </a:r>
          </a:p>
          <a:p>
            <a:r>
              <a:rPr lang="en-US" sz="2100" dirty="0">
                <a:highlight>
                  <a:srgbClr val="FFFF00"/>
                </a:highlight>
              </a:rPr>
              <a:t>Notable Data </a:t>
            </a:r>
          </a:p>
          <a:p>
            <a:r>
              <a:rPr lang="en-US" sz="2100" u="sng" dirty="0"/>
              <a:t>Student Demographics:</a:t>
            </a:r>
          </a:p>
          <a:p>
            <a:pPr marL="285750" indent="-285750">
              <a:buFont typeface="Arial" panose="020B0604020202020204" pitchFamily="34" charset="0"/>
              <a:buChar char="•"/>
            </a:pPr>
            <a:r>
              <a:rPr lang="en-US" sz="2100" dirty="0"/>
              <a:t>25+ (Age) Fail Rate 12%, Withdraw 9%</a:t>
            </a:r>
          </a:p>
          <a:p>
            <a:pPr marL="285750" indent="-285750">
              <a:buFont typeface="Arial" panose="020B0604020202020204" pitchFamily="34" charset="0"/>
              <a:buChar char="•"/>
            </a:pPr>
            <a:r>
              <a:rPr lang="en-US" sz="2100" dirty="0"/>
              <a:t>Not College Ready Fail Rate 18%</a:t>
            </a:r>
          </a:p>
          <a:p>
            <a:pPr marL="285750" indent="-285750">
              <a:buFont typeface="Arial" panose="020B0604020202020204" pitchFamily="34" charset="0"/>
              <a:buChar char="•"/>
            </a:pPr>
            <a:r>
              <a:rPr lang="en-US" sz="2100" dirty="0"/>
              <a:t>No failures in Pell Grant category</a:t>
            </a:r>
          </a:p>
          <a:p>
            <a:r>
              <a:rPr lang="en-US" sz="2100" u="sng" dirty="0"/>
              <a:t>Differences in Modality:</a:t>
            </a:r>
          </a:p>
          <a:p>
            <a:pPr marL="285750" indent="-285750">
              <a:buFont typeface="Arial" panose="020B0604020202020204" pitchFamily="34" charset="0"/>
              <a:buChar char="•"/>
            </a:pPr>
            <a:r>
              <a:rPr lang="en-US" sz="2100" dirty="0"/>
              <a:t>Full Time Failure Rate 0%, Withdraw Rate 5%</a:t>
            </a:r>
          </a:p>
          <a:p>
            <a:pPr marL="285750" indent="-285750">
              <a:buFont typeface="Arial" panose="020B0604020202020204" pitchFamily="34" charset="0"/>
              <a:buChar char="•"/>
            </a:pPr>
            <a:r>
              <a:rPr lang="en-US" sz="2100" dirty="0"/>
              <a:t>Part Time Failure Rate 5%, Withdraw 3%</a:t>
            </a:r>
          </a:p>
          <a:p>
            <a:r>
              <a:rPr lang="en-US" sz="2100" u="sng" dirty="0"/>
              <a:t>Other Data:</a:t>
            </a:r>
          </a:p>
          <a:p>
            <a:pPr marL="285750" indent="-285750">
              <a:buFont typeface="Arial" panose="020B0604020202020204" pitchFamily="34" charset="0"/>
              <a:buChar char="•"/>
            </a:pPr>
            <a:r>
              <a:rPr lang="en-US" sz="2100" dirty="0"/>
              <a:t>Class with Highest Fail Rate: ANTH 2301 (10%)</a:t>
            </a:r>
          </a:p>
        </p:txBody>
      </p:sp>
    </p:spTree>
    <p:extLst>
      <p:ext uri="{BB962C8B-B14F-4D97-AF65-F5344CB8AC3E}">
        <p14:creationId xmlns:p14="http://schemas.microsoft.com/office/powerpoint/2010/main" val="386005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C900-B220-42BC-8FAB-266D62281C07}"/>
              </a:ext>
            </a:extLst>
          </p:cNvPr>
          <p:cNvSpPr>
            <a:spLocks noGrp="1"/>
          </p:cNvSpPr>
          <p:nvPr>
            <p:ph type="title"/>
          </p:nvPr>
        </p:nvSpPr>
        <p:spPr>
          <a:xfrm>
            <a:off x="260685" y="203250"/>
            <a:ext cx="11754852" cy="786130"/>
          </a:xfrm>
        </p:spPr>
        <p:txBody>
          <a:bodyPr>
            <a:normAutofit/>
          </a:bodyPr>
          <a:lstStyle/>
          <a:p>
            <a:pPr algn="ctr"/>
            <a:r>
              <a:rPr lang="en-US" sz="4000" dirty="0"/>
              <a:t>Social Work Data</a:t>
            </a:r>
          </a:p>
        </p:txBody>
      </p:sp>
      <p:graphicFrame>
        <p:nvGraphicFramePr>
          <p:cNvPr id="4" name="Table 4">
            <a:extLst>
              <a:ext uri="{FF2B5EF4-FFF2-40B4-BE49-F238E27FC236}">
                <a16:creationId xmlns:a16="http://schemas.microsoft.com/office/drawing/2014/main" id="{6078EEB0-868E-48B1-89D9-9E97D756534F}"/>
              </a:ext>
            </a:extLst>
          </p:cNvPr>
          <p:cNvGraphicFramePr>
            <a:graphicFrameLocks noGrp="1"/>
          </p:cNvGraphicFramePr>
          <p:nvPr>
            <p:ph idx="1"/>
            <p:extLst>
              <p:ext uri="{D42A27DB-BD31-4B8C-83A1-F6EECF244321}">
                <p14:modId xmlns:p14="http://schemas.microsoft.com/office/powerpoint/2010/main" val="1882759046"/>
              </p:ext>
            </p:extLst>
          </p:nvPr>
        </p:nvGraphicFramePr>
        <p:xfrm>
          <a:off x="260685" y="1237798"/>
          <a:ext cx="6309360" cy="3606800"/>
        </p:xfrm>
        <a:graphic>
          <a:graphicData uri="http://schemas.openxmlformats.org/drawingml/2006/table">
            <a:tbl>
              <a:tblPr firstRow="1" bandRow="1">
                <a:tableStyleId>{5C22544A-7EE6-4342-B048-85BDC9FD1C3A}</a:tableStyleId>
              </a:tblPr>
              <a:tblGrid>
                <a:gridCol w="2530641">
                  <a:extLst>
                    <a:ext uri="{9D8B030D-6E8A-4147-A177-3AD203B41FA5}">
                      <a16:colId xmlns:a16="http://schemas.microsoft.com/office/drawing/2014/main" val="2155579706"/>
                    </a:ext>
                  </a:extLst>
                </a:gridCol>
                <a:gridCol w="2550695">
                  <a:extLst>
                    <a:ext uri="{9D8B030D-6E8A-4147-A177-3AD203B41FA5}">
                      <a16:colId xmlns:a16="http://schemas.microsoft.com/office/drawing/2014/main" val="1043502927"/>
                    </a:ext>
                  </a:extLst>
                </a:gridCol>
                <a:gridCol w="1228024">
                  <a:extLst>
                    <a:ext uri="{9D8B030D-6E8A-4147-A177-3AD203B41FA5}">
                      <a16:colId xmlns:a16="http://schemas.microsoft.com/office/drawing/2014/main" val="1802857376"/>
                    </a:ext>
                  </a:extLst>
                </a:gridCol>
              </a:tblGrid>
              <a:tr h="370840">
                <a:tc>
                  <a:txBody>
                    <a:bodyPr/>
                    <a:lstStyle/>
                    <a:p>
                      <a:endParaRPr lang="en-US" dirty="0"/>
                    </a:p>
                  </a:txBody>
                  <a:tcPr/>
                </a:tc>
                <a:tc>
                  <a:txBody>
                    <a:bodyPr/>
                    <a:lstStyle/>
                    <a:p>
                      <a:r>
                        <a:rPr lang="en-US" dirty="0"/>
                        <a:t>Student Group</a:t>
                      </a:r>
                    </a:p>
                  </a:txBody>
                  <a:tcPr/>
                </a:tc>
                <a:tc>
                  <a:txBody>
                    <a:bodyPr/>
                    <a:lstStyle/>
                    <a:p>
                      <a:r>
                        <a:rPr lang="en-US" dirty="0"/>
                        <a:t>Pass Rate</a:t>
                      </a:r>
                    </a:p>
                  </a:txBody>
                  <a:tcPr/>
                </a:tc>
                <a:extLst>
                  <a:ext uri="{0D108BD9-81ED-4DB2-BD59-A6C34878D82A}">
                    <a16:rowId xmlns:a16="http://schemas.microsoft.com/office/drawing/2014/main" val="530962662"/>
                  </a:ext>
                </a:extLst>
              </a:tr>
              <a:tr h="370840">
                <a:tc>
                  <a:txBody>
                    <a:bodyPr/>
                    <a:lstStyle/>
                    <a:p>
                      <a:r>
                        <a:rPr lang="en-US" dirty="0"/>
                        <a:t>STC Highest Pass Rate</a:t>
                      </a:r>
                    </a:p>
                  </a:txBody>
                  <a:tcPr/>
                </a:tc>
                <a:tc>
                  <a:txBody>
                    <a:bodyPr/>
                    <a:lstStyle/>
                    <a:p>
                      <a:r>
                        <a:rPr lang="en-US" dirty="0"/>
                        <a:t>Dual Credit</a:t>
                      </a:r>
                    </a:p>
                  </a:txBody>
                  <a:tcPr/>
                </a:tc>
                <a:tc>
                  <a:txBody>
                    <a:bodyPr/>
                    <a:lstStyle/>
                    <a:p>
                      <a:r>
                        <a:rPr lang="en-US" dirty="0"/>
                        <a:t>86%</a:t>
                      </a:r>
                    </a:p>
                  </a:txBody>
                  <a:tcPr/>
                </a:tc>
                <a:extLst>
                  <a:ext uri="{0D108BD9-81ED-4DB2-BD59-A6C34878D82A}">
                    <a16:rowId xmlns:a16="http://schemas.microsoft.com/office/drawing/2014/main" val="3221440204"/>
                  </a:ext>
                </a:extLst>
              </a:tr>
              <a:tr h="370840">
                <a:tc>
                  <a:txBody>
                    <a:bodyPr/>
                    <a:lstStyle/>
                    <a:p>
                      <a:r>
                        <a:rPr lang="en-US" dirty="0"/>
                        <a:t>SOCW Highest Pass Rate</a:t>
                      </a:r>
                    </a:p>
                  </a:txBody>
                  <a:tcPr/>
                </a:tc>
                <a:tc>
                  <a:txBody>
                    <a:bodyPr/>
                    <a:lstStyle/>
                    <a:p>
                      <a:r>
                        <a:rPr lang="en-US" dirty="0"/>
                        <a:t>Part Time</a:t>
                      </a:r>
                    </a:p>
                    <a:p>
                      <a:r>
                        <a:rPr lang="en-US" dirty="0"/>
                        <a:t>College Read</a:t>
                      </a:r>
                    </a:p>
                  </a:txBody>
                  <a:tcPr/>
                </a:tc>
                <a:tc>
                  <a:txBody>
                    <a:bodyPr/>
                    <a:lstStyle/>
                    <a:p>
                      <a:r>
                        <a:rPr lang="en-US" dirty="0"/>
                        <a:t>85%</a:t>
                      </a:r>
                    </a:p>
                  </a:txBody>
                  <a:tcPr/>
                </a:tc>
                <a:extLst>
                  <a:ext uri="{0D108BD9-81ED-4DB2-BD59-A6C34878D82A}">
                    <a16:rowId xmlns:a16="http://schemas.microsoft.com/office/drawing/2014/main" val="1460807141"/>
                  </a:ext>
                </a:extLst>
              </a:tr>
              <a:tr h="370840">
                <a:tc>
                  <a:txBody>
                    <a:bodyPr/>
                    <a:lstStyle/>
                    <a:p>
                      <a:r>
                        <a:rPr lang="en-US" dirty="0"/>
                        <a:t>STC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62%</a:t>
                      </a:r>
                    </a:p>
                  </a:txBody>
                  <a:tcPr/>
                </a:tc>
                <a:extLst>
                  <a:ext uri="{0D108BD9-81ED-4DB2-BD59-A6C34878D82A}">
                    <a16:rowId xmlns:a16="http://schemas.microsoft.com/office/drawing/2014/main" val="2775675622"/>
                  </a:ext>
                </a:extLst>
              </a:tr>
              <a:tr h="370840">
                <a:tc>
                  <a:txBody>
                    <a:bodyPr/>
                    <a:lstStyle/>
                    <a:p>
                      <a:r>
                        <a:rPr lang="en-US" dirty="0"/>
                        <a:t>SOCW Lowest Pass Rate</a:t>
                      </a:r>
                    </a:p>
                  </a:txBody>
                  <a:tcPr/>
                </a:tc>
                <a:tc>
                  <a:txBody>
                    <a:bodyPr/>
                    <a:lstStyle/>
                    <a:p>
                      <a:r>
                        <a:rPr lang="en-US" dirty="0"/>
                        <a:t>FTIC (1</a:t>
                      </a:r>
                      <a:r>
                        <a:rPr lang="en-US" baseline="30000" dirty="0"/>
                        <a:t>st</a:t>
                      </a:r>
                      <a:r>
                        <a:rPr lang="en-US" dirty="0"/>
                        <a:t> Time in college)</a:t>
                      </a:r>
                    </a:p>
                  </a:txBody>
                  <a:tcPr/>
                </a:tc>
                <a:tc>
                  <a:txBody>
                    <a:bodyPr/>
                    <a:lstStyle/>
                    <a:p>
                      <a:r>
                        <a:rPr lang="en-US" dirty="0"/>
                        <a:t>45%</a:t>
                      </a:r>
                    </a:p>
                  </a:txBody>
                  <a:tcPr/>
                </a:tc>
                <a:extLst>
                  <a:ext uri="{0D108BD9-81ED-4DB2-BD59-A6C34878D82A}">
                    <a16:rowId xmlns:a16="http://schemas.microsoft.com/office/drawing/2014/main" val="875716563"/>
                  </a:ext>
                </a:extLst>
              </a:tr>
              <a:tr h="370840">
                <a:tc>
                  <a:txBody>
                    <a:bodyPr/>
                    <a:lstStyle/>
                    <a:p>
                      <a:r>
                        <a:rPr lang="en-US" dirty="0"/>
                        <a:t>Face to Face Pass Rate</a:t>
                      </a:r>
                    </a:p>
                  </a:txBody>
                  <a:tcPr/>
                </a:tc>
                <a:tc>
                  <a:txBody>
                    <a:bodyPr/>
                    <a:lstStyle/>
                    <a:p>
                      <a:endParaRPr lang="en-US" dirty="0"/>
                    </a:p>
                  </a:txBody>
                  <a:tcPr>
                    <a:solidFill>
                      <a:schemeClr val="tx1">
                        <a:lumMod val="95000"/>
                        <a:lumOff val="5000"/>
                      </a:schemeClr>
                    </a:solidFill>
                  </a:tcPr>
                </a:tc>
                <a:tc>
                  <a:txBody>
                    <a:bodyPr/>
                    <a:lstStyle/>
                    <a:p>
                      <a:r>
                        <a:rPr lang="en-US" dirty="0"/>
                        <a:t>74%</a:t>
                      </a:r>
                    </a:p>
                  </a:txBody>
                  <a:tcPr/>
                </a:tc>
                <a:extLst>
                  <a:ext uri="{0D108BD9-81ED-4DB2-BD59-A6C34878D82A}">
                    <a16:rowId xmlns:a16="http://schemas.microsoft.com/office/drawing/2014/main" val="2374425358"/>
                  </a:ext>
                </a:extLst>
              </a:tr>
              <a:tr h="370840">
                <a:tc>
                  <a:txBody>
                    <a:bodyPr/>
                    <a:lstStyle/>
                    <a:p>
                      <a:r>
                        <a:rPr lang="en-US" dirty="0"/>
                        <a:t>Online Pass Rate</a:t>
                      </a:r>
                    </a:p>
                  </a:txBody>
                  <a:tcPr/>
                </a:tc>
                <a:tc>
                  <a:txBody>
                    <a:bodyPr/>
                    <a:lstStyle/>
                    <a:p>
                      <a:endParaRPr lang="en-US" dirty="0"/>
                    </a:p>
                  </a:txBody>
                  <a:tcPr>
                    <a:solidFill>
                      <a:schemeClr val="tx1">
                        <a:lumMod val="95000"/>
                        <a:lumOff val="5000"/>
                      </a:schemeClr>
                    </a:solidFill>
                  </a:tcPr>
                </a:tc>
                <a:tc>
                  <a:txBody>
                    <a:bodyPr/>
                    <a:lstStyle/>
                    <a:p>
                      <a:r>
                        <a:rPr lang="en-US" dirty="0"/>
                        <a:t>81%</a:t>
                      </a:r>
                    </a:p>
                  </a:txBody>
                  <a:tcPr/>
                </a:tc>
                <a:extLst>
                  <a:ext uri="{0D108BD9-81ED-4DB2-BD59-A6C34878D82A}">
                    <a16:rowId xmlns:a16="http://schemas.microsoft.com/office/drawing/2014/main" val="1864133861"/>
                  </a:ext>
                </a:extLst>
              </a:tr>
              <a:tr h="370840">
                <a:tc>
                  <a:txBody>
                    <a:bodyPr/>
                    <a:lstStyle/>
                    <a:p>
                      <a:r>
                        <a:rPr lang="en-US" dirty="0"/>
                        <a:t>CBE Pass Rate</a:t>
                      </a:r>
                    </a:p>
                  </a:txBody>
                  <a:tcPr/>
                </a:tc>
                <a:tc>
                  <a:txBody>
                    <a:bodyPr/>
                    <a:lstStyle/>
                    <a:p>
                      <a:endParaRPr lang="en-US" dirty="0"/>
                    </a:p>
                  </a:txBody>
                  <a:tcPr>
                    <a:solidFill>
                      <a:schemeClr val="tx1">
                        <a:lumMod val="95000"/>
                        <a:lumOff val="5000"/>
                      </a:schemeClr>
                    </a:solidFill>
                  </a:tcPr>
                </a:tc>
                <a:tc>
                  <a:txBody>
                    <a:bodyPr/>
                    <a:lstStyle/>
                    <a:p>
                      <a:endParaRPr lang="en-US" dirty="0"/>
                    </a:p>
                  </a:txBody>
                  <a:tcPr>
                    <a:solidFill>
                      <a:schemeClr val="tx1"/>
                    </a:solidFill>
                  </a:tcPr>
                </a:tc>
                <a:extLst>
                  <a:ext uri="{0D108BD9-81ED-4DB2-BD59-A6C34878D82A}">
                    <a16:rowId xmlns:a16="http://schemas.microsoft.com/office/drawing/2014/main" val="2387550396"/>
                  </a:ext>
                </a:extLst>
              </a:tr>
              <a:tr h="370840">
                <a:tc>
                  <a:txBody>
                    <a:bodyPr/>
                    <a:lstStyle/>
                    <a:p>
                      <a:r>
                        <a:rPr lang="en-US" dirty="0"/>
                        <a:t>Hybrid Pass Rate</a:t>
                      </a:r>
                    </a:p>
                  </a:txBody>
                  <a:tcPr/>
                </a:tc>
                <a:tc>
                  <a:txBody>
                    <a:bodyPr/>
                    <a:lstStyle/>
                    <a:p>
                      <a:endParaRPr lang="en-US" dirty="0"/>
                    </a:p>
                  </a:txBody>
                  <a:tcPr>
                    <a:solidFill>
                      <a:schemeClr val="tx1">
                        <a:lumMod val="95000"/>
                        <a:lumOff val="5000"/>
                      </a:schemeClr>
                    </a:solidFill>
                  </a:tcPr>
                </a:tc>
                <a:tc>
                  <a:txBody>
                    <a:bodyPr/>
                    <a:lstStyle/>
                    <a:p>
                      <a:r>
                        <a:rPr lang="en-US" dirty="0"/>
                        <a:t>86%</a:t>
                      </a:r>
                    </a:p>
                  </a:txBody>
                  <a:tcPr>
                    <a:solidFill>
                      <a:srgbClr val="E9EBF5"/>
                    </a:solidFill>
                  </a:tcPr>
                </a:tc>
                <a:extLst>
                  <a:ext uri="{0D108BD9-81ED-4DB2-BD59-A6C34878D82A}">
                    <a16:rowId xmlns:a16="http://schemas.microsoft.com/office/drawing/2014/main" val="1318303119"/>
                  </a:ext>
                </a:extLst>
              </a:tr>
            </a:tbl>
          </a:graphicData>
        </a:graphic>
      </p:graphicFrame>
      <p:sp>
        <p:nvSpPr>
          <p:cNvPr id="6" name="Right Brace 5">
            <a:extLst>
              <a:ext uri="{FF2B5EF4-FFF2-40B4-BE49-F238E27FC236}">
                <a16:creationId xmlns:a16="http://schemas.microsoft.com/office/drawing/2014/main" id="{4268647C-4BF0-425A-AC0C-9C44660E565A}"/>
              </a:ext>
            </a:extLst>
          </p:cNvPr>
          <p:cNvSpPr/>
          <p:nvPr/>
        </p:nvSpPr>
        <p:spPr>
          <a:xfrm>
            <a:off x="4426881" y="1969476"/>
            <a:ext cx="131051" cy="631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graphicFrame>
        <p:nvGraphicFramePr>
          <p:cNvPr id="8" name="Table 4">
            <a:extLst>
              <a:ext uri="{FF2B5EF4-FFF2-40B4-BE49-F238E27FC236}">
                <a16:creationId xmlns:a16="http://schemas.microsoft.com/office/drawing/2014/main" id="{8CE96E02-38D7-4E1E-9102-3F66DC1B9534}"/>
              </a:ext>
            </a:extLst>
          </p:cNvPr>
          <p:cNvGraphicFramePr>
            <a:graphicFrameLocks/>
          </p:cNvGraphicFramePr>
          <p:nvPr/>
        </p:nvGraphicFramePr>
        <p:xfrm>
          <a:off x="260685" y="5360567"/>
          <a:ext cx="6309360" cy="1478280"/>
        </p:xfrm>
        <a:graphic>
          <a:graphicData uri="http://schemas.openxmlformats.org/drawingml/2006/table">
            <a:tbl>
              <a:tblPr firstRow="1" bandRow="1">
                <a:tableStyleId>{5C22544A-7EE6-4342-B048-85BDC9FD1C3A}</a:tableStyleId>
              </a:tblPr>
              <a:tblGrid>
                <a:gridCol w="1856874">
                  <a:extLst>
                    <a:ext uri="{9D8B030D-6E8A-4147-A177-3AD203B41FA5}">
                      <a16:colId xmlns:a16="http://schemas.microsoft.com/office/drawing/2014/main" val="3994991756"/>
                    </a:ext>
                  </a:extLst>
                </a:gridCol>
                <a:gridCol w="2349366">
                  <a:extLst>
                    <a:ext uri="{9D8B030D-6E8A-4147-A177-3AD203B41FA5}">
                      <a16:colId xmlns:a16="http://schemas.microsoft.com/office/drawing/2014/main" val="2766811859"/>
                    </a:ext>
                  </a:extLst>
                </a:gridCol>
                <a:gridCol w="2103120">
                  <a:extLst>
                    <a:ext uri="{9D8B030D-6E8A-4147-A177-3AD203B41FA5}">
                      <a16:colId xmlns:a16="http://schemas.microsoft.com/office/drawing/2014/main" val="2852989315"/>
                    </a:ext>
                  </a:extLst>
                </a:gridCol>
              </a:tblGrid>
              <a:tr h="0">
                <a:tc>
                  <a:txBody>
                    <a:bodyPr/>
                    <a:lstStyle/>
                    <a:p>
                      <a:endParaRPr lang="en-US" sz="1800" dirty="0"/>
                    </a:p>
                  </a:txBody>
                  <a:tcPr/>
                </a:tc>
                <a:tc>
                  <a:txBody>
                    <a:bodyPr/>
                    <a:lstStyle/>
                    <a:p>
                      <a:r>
                        <a:rPr lang="en-US" sz="1800" dirty="0"/>
                        <a:t>STC Average</a:t>
                      </a:r>
                    </a:p>
                  </a:txBody>
                  <a:tcPr/>
                </a:tc>
                <a:tc>
                  <a:txBody>
                    <a:bodyPr/>
                    <a:lstStyle/>
                    <a:p>
                      <a:r>
                        <a:rPr lang="en-US" sz="1800" dirty="0"/>
                        <a:t>ANTH</a:t>
                      </a:r>
                    </a:p>
                  </a:txBody>
                  <a:tcPr/>
                </a:tc>
                <a:extLst>
                  <a:ext uri="{0D108BD9-81ED-4DB2-BD59-A6C34878D82A}">
                    <a16:rowId xmlns:a16="http://schemas.microsoft.com/office/drawing/2014/main" val="2502029310"/>
                  </a:ext>
                </a:extLst>
              </a:tr>
              <a:tr h="370840">
                <a:tc>
                  <a:txBody>
                    <a:bodyPr/>
                    <a:lstStyle/>
                    <a:p>
                      <a:r>
                        <a:rPr lang="en-US" sz="1800" dirty="0"/>
                        <a:t>Pass</a:t>
                      </a:r>
                    </a:p>
                  </a:txBody>
                  <a:tcPr/>
                </a:tc>
                <a:tc>
                  <a:txBody>
                    <a:bodyPr/>
                    <a:lstStyle/>
                    <a:p>
                      <a:r>
                        <a:rPr lang="en-US" sz="1800" dirty="0"/>
                        <a:t>78%</a:t>
                      </a:r>
                    </a:p>
                  </a:txBody>
                  <a:tcPr/>
                </a:tc>
                <a:tc>
                  <a:txBody>
                    <a:bodyPr/>
                    <a:lstStyle/>
                    <a:p>
                      <a:r>
                        <a:rPr lang="en-US" sz="1800" dirty="0"/>
                        <a:t>91%</a:t>
                      </a:r>
                    </a:p>
                  </a:txBody>
                  <a:tcPr/>
                </a:tc>
                <a:extLst>
                  <a:ext uri="{0D108BD9-81ED-4DB2-BD59-A6C34878D82A}">
                    <a16:rowId xmlns:a16="http://schemas.microsoft.com/office/drawing/2014/main" val="4286852929"/>
                  </a:ext>
                </a:extLst>
              </a:tr>
              <a:tr h="370840">
                <a:tc>
                  <a:txBody>
                    <a:bodyPr/>
                    <a:lstStyle/>
                    <a:p>
                      <a:r>
                        <a:rPr lang="en-US" sz="1800" dirty="0"/>
                        <a:t>Fail</a:t>
                      </a:r>
                    </a:p>
                  </a:txBody>
                  <a:tcPr/>
                </a:tc>
                <a:tc>
                  <a:txBody>
                    <a:bodyPr/>
                    <a:lstStyle/>
                    <a:p>
                      <a:r>
                        <a:rPr lang="en-US" sz="1800" dirty="0"/>
                        <a:t>14%</a:t>
                      </a:r>
                    </a:p>
                  </a:txBody>
                  <a:tcPr/>
                </a:tc>
                <a:tc>
                  <a:txBody>
                    <a:bodyPr/>
                    <a:lstStyle/>
                    <a:p>
                      <a:r>
                        <a:rPr lang="en-US" sz="1800" dirty="0"/>
                        <a:t>6%</a:t>
                      </a:r>
                    </a:p>
                  </a:txBody>
                  <a:tcPr/>
                </a:tc>
                <a:extLst>
                  <a:ext uri="{0D108BD9-81ED-4DB2-BD59-A6C34878D82A}">
                    <a16:rowId xmlns:a16="http://schemas.microsoft.com/office/drawing/2014/main" val="1636255412"/>
                  </a:ext>
                </a:extLst>
              </a:tr>
              <a:tr h="370840">
                <a:tc>
                  <a:txBody>
                    <a:bodyPr/>
                    <a:lstStyle/>
                    <a:p>
                      <a:r>
                        <a:rPr lang="en-US" sz="1800" dirty="0"/>
                        <a:t>Withdraw</a:t>
                      </a:r>
                    </a:p>
                  </a:txBody>
                  <a:tcPr/>
                </a:tc>
                <a:tc>
                  <a:txBody>
                    <a:bodyPr/>
                    <a:lstStyle/>
                    <a:p>
                      <a:r>
                        <a:rPr lang="en-US" sz="1800" dirty="0"/>
                        <a:t>8%</a:t>
                      </a:r>
                    </a:p>
                  </a:txBody>
                  <a:tcPr/>
                </a:tc>
                <a:tc>
                  <a:txBody>
                    <a:bodyPr/>
                    <a:lstStyle/>
                    <a:p>
                      <a:r>
                        <a:rPr lang="en-US" sz="1800" dirty="0"/>
                        <a:t>3%</a:t>
                      </a:r>
                    </a:p>
                  </a:txBody>
                  <a:tcPr/>
                </a:tc>
                <a:extLst>
                  <a:ext uri="{0D108BD9-81ED-4DB2-BD59-A6C34878D82A}">
                    <a16:rowId xmlns:a16="http://schemas.microsoft.com/office/drawing/2014/main" val="2433083443"/>
                  </a:ext>
                </a:extLst>
              </a:tr>
            </a:tbl>
          </a:graphicData>
        </a:graphic>
      </p:graphicFrame>
      <p:sp>
        <p:nvSpPr>
          <p:cNvPr id="9" name="TextBox 8">
            <a:extLst>
              <a:ext uri="{FF2B5EF4-FFF2-40B4-BE49-F238E27FC236}">
                <a16:creationId xmlns:a16="http://schemas.microsoft.com/office/drawing/2014/main" id="{00570DA2-3110-4F21-9958-7609FA1B923A}"/>
              </a:ext>
            </a:extLst>
          </p:cNvPr>
          <p:cNvSpPr txBox="1"/>
          <p:nvPr/>
        </p:nvSpPr>
        <p:spPr>
          <a:xfrm>
            <a:off x="6994358" y="1242440"/>
            <a:ext cx="5021179" cy="5632311"/>
          </a:xfrm>
          <a:prstGeom prst="rect">
            <a:avLst/>
          </a:prstGeom>
          <a:solidFill>
            <a:srgbClr val="8FB4D5"/>
          </a:solidFill>
        </p:spPr>
        <p:txBody>
          <a:bodyPr wrap="square" rtlCol="0">
            <a:spAutoFit/>
          </a:bodyPr>
          <a:lstStyle/>
          <a:p>
            <a:r>
              <a:rPr lang="en-US" dirty="0">
                <a:highlight>
                  <a:srgbClr val="FFFF00"/>
                </a:highlight>
              </a:rPr>
              <a:t>OTHER DATA:</a:t>
            </a:r>
          </a:p>
          <a:p>
            <a:r>
              <a:rPr lang="en-US" dirty="0"/>
              <a:t>Highest Enrollment – SOCW 2361</a:t>
            </a:r>
          </a:p>
          <a:p>
            <a:r>
              <a:rPr lang="en-US" dirty="0"/>
              <a:t>Pass Rate: 77%</a:t>
            </a:r>
          </a:p>
          <a:p>
            <a:r>
              <a:rPr lang="en-US" dirty="0">
                <a:highlight>
                  <a:srgbClr val="FFFF00"/>
                </a:highlight>
              </a:rPr>
              <a:t>Notable Data </a:t>
            </a:r>
          </a:p>
          <a:p>
            <a:r>
              <a:rPr lang="en-US" u="sng" dirty="0"/>
              <a:t>Student Demographics:</a:t>
            </a:r>
          </a:p>
          <a:p>
            <a:pPr marL="285750" indent="-285750">
              <a:buFont typeface="Arial" panose="020B0604020202020204" pitchFamily="34" charset="0"/>
              <a:buChar char="•"/>
            </a:pPr>
            <a:r>
              <a:rPr lang="en-US" dirty="0"/>
              <a:t>Full-Time Students have a slightly lower pass rate (72%)</a:t>
            </a:r>
          </a:p>
          <a:p>
            <a:pPr marL="285750" indent="-285750">
              <a:buFont typeface="Arial" panose="020B0604020202020204" pitchFamily="34" charset="0"/>
              <a:buChar char="•"/>
            </a:pPr>
            <a:r>
              <a:rPr lang="en-US" dirty="0"/>
              <a:t>College ready students have a pass rate of 81%; Non-College Ready have a pass rate of 68% and a fail rate of 20%</a:t>
            </a:r>
          </a:p>
          <a:p>
            <a:r>
              <a:rPr lang="en-US" u="sng" dirty="0"/>
              <a:t>Differences in Modality:</a:t>
            </a:r>
          </a:p>
          <a:p>
            <a:pPr marL="285750" indent="-285750">
              <a:buFont typeface="Arial" panose="020B0604020202020204" pitchFamily="34" charset="0"/>
              <a:buChar char="•"/>
            </a:pPr>
            <a:r>
              <a:rPr lang="en-US" dirty="0"/>
              <a:t>Withdraw rate is higher in face-to-face classes (25%)</a:t>
            </a:r>
          </a:p>
          <a:p>
            <a:pPr marL="285750" indent="-285750">
              <a:buFont typeface="Arial" panose="020B0604020202020204" pitchFamily="34" charset="0"/>
              <a:buChar char="•"/>
            </a:pPr>
            <a:r>
              <a:rPr lang="en-US" dirty="0"/>
              <a:t>Hybrid pass rate is high with no withdrawals</a:t>
            </a:r>
          </a:p>
          <a:p>
            <a:pPr marL="285750" indent="-285750">
              <a:buFont typeface="Arial" panose="020B0604020202020204" pitchFamily="34" charset="0"/>
              <a:buChar char="•"/>
            </a:pPr>
            <a:r>
              <a:rPr lang="en-US" dirty="0"/>
              <a:t>Face-to-face students over 25 are more likely to withdraw (40%) versus those under 25 (19%)</a:t>
            </a:r>
          </a:p>
          <a:p>
            <a:pPr marL="285750" indent="-285750">
              <a:buFont typeface="Arial" panose="020B0604020202020204" pitchFamily="34" charset="0"/>
              <a:buChar char="•"/>
            </a:pPr>
            <a:r>
              <a:rPr lang="en-US" dirty="0"/>
              <a:t>Online Not College Ready students have a lower pass rate (68% vs. overall rate of 77%)</a:t>
            </a:r>
          </a:p>
          <a:p>
            <a:r>
              <a:rPr lang="en-US" u="sng" dirty="0"/>
              <a:t>Other Data:</a:t>
            </a:r>
          </a:p>
          <a:p>
            <a:pPr marL="285750" indent="-285750">
              <a:buFont typeface="Arial" panose="020B0604020202020204" pitchFamily="34" charset="0"/>
              <a:buChar char="•"/>
            </a:pPr>
            <a:r>
              <a:rPr lang="en-US" dirty="0"/>
              <a:t>Class with Highest Fail Rate: SOCW 2361 (12%)</a:t>
            </a:r>
          </a:p>
        </p:txBody>
      </p:sp>
      <p:sp>
        <p:nvSpPr>
          <p:cNvPr id="3" name="Right Brace 2">
            <a:extLst>
              <a:ext uri="{FF2B5EF4-FFF2-40B4-BE49-F238E27FC236}">
                <a16:creationId xmlns:a16="http://schemas.microsoft.com/office/drawing/2014/main" id="{D6674398-50BF-4ECC-9D5F-D87AB10C3DE2}"/>
              </a:ext>
            </a:extLst>
          </p:cNvPr>
          <p:cNvSpPr/>
          <p:nvPr/>
        </p:nvSpPr>
        <p:spPr>
          <a:xfrm>
            <a:off x="13673797" y="829994"/>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826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763</Words>
  <Application>Microsoft Office PowerPoint</Application>
  <PresentationFormat>Widescreen</PresentationFormat>
  <Paragraphs>180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STC Data Summit 2025</vt:lpstr>
      <vt:lpstr>About</vt:lpstr>
      <vt:lpstr>Dashboards</vt:lpstr>
      <vt:lpstr>Institutional Data</vt:lpstr>
      <vt:lpstr>Sociology Data</vt:lpstr>
      <vt:lpstr>Anthropology Data</vt:lpstr>
      <vt:lpstr>Social Work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Rolando Longoria</dc:creator>
  <cp:lastModifiedBy>Rolando Longoria</cp:lastModifiedBy>
  <cp:revision>10</cp:revision>
  <dcterms:created xsi:type="dcterms:W3CDTF">2025-02-12T15:19:26Z</dcterms:created>
  <dcterms:modified xsi:type="dcterms:W3CDTF">2025-02-12T20:10:14Z</dcterms:modified>
</cp:coreProperties>
</file>